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" name="Google Shape;165;gcfeabf27d5_0_58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cfeabf27d5_0_58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/>
            </a:pPr>
            <a:endParaRPr sz="1800" i="1">
              <a:solidFill>
                <a:srgbClr val="000094"/>
              </a:solidFill>
              <a:latin typeface="Source Sans Pro"/>
              <a:ea typeface="Source Sans Pro"/>
              <a:cs typeface="Source Sans Pro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https://catalog.visionstrust.com/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slide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 bwMode="auto">
          <a:xfrm>
            <a:off x="311700" y="495825"/>
            <a:ext cx="6597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pPr>
              <a:defRPr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 bwMode="auto">
          <a:xfrm>
            <a:off x="311700" y="2548425"/>
            <a:ext cx="6031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sz="2400">
                <a:solidFill>
                  <a:srgbClr val="43434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Mise en page personnalisée 1" userDrawn="1">
  <p:cSld name="CUSTOM">
    <p:bg>
      <p:bgPr>
        <a:solidFill>
          <a:srgbClr val="00009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 bwMode="auto">
          <a:xfrm>
            <a:off x="5800825" y="150"/>
            <a:ext cx="3343199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 bwMode="auto">
          <a:xfrm>
            <a:off x="782850" y="629725"/>
            <a:ext cx="4449000" cy="32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</a:defRPr>
            </a:lvl9pPr>
          </a:lstStyle>
          <a:p>
            <a:pPr>
              <a:defRPr/>
            </a:pPr>
            <a:endParaRPr/>
          </a:p>
        </p:txBody>
      </p:sp>
      <p:pic>
        <p:nvPicPr>
          <p:cNvPr id="17" name="Google Shape;17;p3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6777050" y="2895025"/>
            <a:ext cx="1457750" cy="114227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 bwMode="auto">
          <a:xfrm>
            <a:off x="884600" y="3701050"/>
            <a:ext cx="376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1pPr>
            <a:lvl2pPr lvl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2pPr>
            <a:lvl3pPr lvl="2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3pPr>
            <a:lvl4pPr lvl="3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4pPr>
            <a:lvl5pPr lvl="4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5pPr>
            <a:lvl6pPr lvl="5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6pPr>
            <a:lvl7pPr lvl="6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7pPr>
            <a:lvl8pPr lvl="7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8pPr>
            <a:lvl9pPr lvl="8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 bwMode="auto"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buNone/>
              <a:defRPr sz="1300">
                <a:latin typeface="Helvetica Neue"/>
                <a:ea typeface="Helvetica Neue"/>
                <a:cs typeface="Helvetica Neue"/>
              </a:defRPr>
            </a:lvl1pPr>
            <a:lvl2pPr lvl="1">
              <a:buNone/>
              <a:defRPr sz="1300">
                <a:latin typeface="Helvetica Neue"/>
                <a:ea typeface="Helvetica Neue"/>
                <a:cs typeface="Helvetica Neue"/>
              </a:defRPr>
            </a:lvl2pPr>
            <a:lvl3pPr lvl="2">
              <a:buNone/>
              <a:defRPr sz="1300">
                <a:latin typeface="Helvetica Neue"/>
                <a:ea typeface="Helvetica Neue"/>
                <a:cs typeface="Helvetica Neue"/>
              </a:defRPr>
            </a:lvl3pPr>
            <a:lvl4pPr lvl="3">
              <a:buNone/>
              <a:defRPr sz="1300">
                <a:latin typeface="Helvetica Neue"/>
                <a:ea typeface="Helvetica Neue"/>
                <a:cs typeface="Helvetica Neue"/>
              </a:defRPr>
            </a:lvl4pPr>
            <a:lvl5pPr lvl="4">
              <a:buNone/>
              <a:defRPr sz="1300">
                <a:latin typeface="Helvetica Neue"/>
                <a:ea typeface="Helvetica Neue"/>
                <a:cs typeface="Helvetica Neue"/>
              </a:defRPr>
            </a:lvl5pPr>
            <a:lvl6pPr lvl="5">
              <a:buNone/>
              <a:defRPr sz="1300">
                <a:latin typeface="Helvetica Neue"/>
                <a:ea typeface="Helvetica Neue"/>
                <a:cs typeface="Helvetica Neue"/>
              </a:defRPr>
            </a:lvl6pPr>
            <a:lvl7pPr lvl="6">
              <a:buNone/>
              <a:defRPr sz="1300">
                <a:latin typeface="Helvetica Neue"/>
                <a:ea typeface="Helvetica Neue"/>
                <a:cs typeface="Helvetica Neue"/>
              </a:defRPr>
            </a:lvl7pPr>
            <a:lvl8pPr lvl="7">
              <a:buNone/>
              <a:defRPr sz="1300">
                <a:latin typeface="Helvetica Neue"/>
                <a:ea typeface="Helvetica Neue"/>
                <a:cs typeface="Helvetica Neue"/>
              </a:defRPr>
            </a:lvl8pPr>
            <a:lvl9pPr lvl="8">
              <a:buNone/>
              <a:defRPr sz="1300">
                <a:latin typeface="Helvetica Neue"/>
                <a:ea typeface="Helvetica Neue"/>
                <a:cs typeface="Helvetica Neue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only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 bwMode="auto"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38" name="Google Shape;38;p7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402149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One column text" userDrawn="1">
  <p:cSld name="ONE_COLUM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 bwMode="auto"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pPr>
              <a:defRPr/>
            </a:pPr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 bwMode="auto"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43" name="Google Shape;43;p8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402149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Section title and description" userDrawn="1">
  <p:cSld name="SECTION_TITLE_AND_DESCRI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 bwMode="auto"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 bwMode="auto">
          <a:xfrm>
            <a:off x="265500" y="1233175"/>
            <a:ext cx="4045199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 bwMode="auto">
          <a:xfrm>
            <a:off x="265500" y="2803075"/>
            <a:ext cx="4045199" cy="1235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100"/>
              <a:buNone/>
              <a:defRPr sz="2100">
                <a:solidFill>
                  <a:srgbClr val="43434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2"/>
          </p:nvPr>
        </p:nvSpPr>
        <p:spPr bwMode="auto"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4" name="Google Shape;54;p10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402149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Big number" userDrawn="1">
  <p:cSld name="BIG_NUM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 hasCustomPrompt="1"/>
          </p:nvPr>
        </p:nvSpPr>
        <p:spPr bwMode="auto"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pPr>
              <a:defRPr/>
            </a:pPr>
            <a:r>
              <a:t>xx%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 bwMode="auto"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9" name="Google Shape;59;p11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402149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Vide 1" userDrawn="1">
  <p:cSld name="BLANK_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64" name="Google Shape;64;p13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402149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re et textes 3 colonne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149982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</a:t>
            </a:r>
            <a:endParaRPr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>
              <a:defRPr/>
            </a:pPr>
            <a:r>
              <a:rPr lang="fr-FR"/>
              <a:t>Titre</a:t>
            </a:r>
            <a:endParaRPr/>
          </a:p>
          <a:p>
            <a:pPr lvl="1">
              <a:defRPr/>
            </a:pPr>
            <a:r>
              <a:rPr lang="fr-FR"/>
              <a:t>Sous-titre</a:t>
            </a:r>
            <a:endParaRPr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085982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085982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085982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92486"/>
            <a:ext cx="5904000" cy="35101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lang="fr-FR" sz="75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1219139">
              <a:defRPr/>
            </a:pPr>
            <a:r>
              <a:rPr lang="fr-FR"/>
              <a:t>Direction du numérique pour l’éducation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000091"/>
              </a:buClr>
              <a:buSzPts val="1800"/>
              <a:buFont typeface="Helvetica Neue"/>
              <a:buChar char="●"/>
              <a:defRPr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1pPr>
            <a:lvl2pPr marL="914400" lvl="1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2pPr>
            <a:lvl3pPr marL="1371600" lvl="2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3pPr>
            <a:lvl4pPr marL="1828800" lvl="3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4pPr>
            <a:lvl5pPr marL="2286000" lvl="4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5pPr>
            <a:lvl6pPr marL="2743200" lvl="5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6pPr>
            <a:lvl7pPr marL="3200400" lvl="6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7pPr>
            <a:lvl8pPr marL="3657600" lvl="7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8pPr>
            <a:lvl9pPr marL="4114800" lvl="8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</a:defRPr>
            </a:lvl1pPr>
            <a:lvl2pPr lvl="1" algn="r">
              <a:buNone/>
              <a:defRPr sz="1000">
                <a:solidFill>
                  <a:schemeClr val="dk1"/>
                </a:solidFill>
              </a:defRPr>
            </a:lvl2pPr>
            <a:lvl3pPr lvl="2" algn="r">
              <a:buNone/>
              <a:defRPr sz="1000">
                <a:solidFill>
                  <a:schemeClr val="dk1"/>
                </a:solidFill>
              </a:defRPr>
            </a:lvl3pPr>
            <a:lvl4pPr lvl="3" algn="r">
              <a:buNone/>
              <a:defRPr sz="1000">
                <a:solidFill>
                  <a:schemeClr val="dk1"/>
                </a:solidFill>
              </a:defRPr>
            </a:lvl4pPr>
            <a:lvl5pPr lvl="4" algn="r">
              <a:buNone/>
              <a:defRPr sz="1000">
                <a:solidFill>
                  <a:schemeClr val="dk1"/>
                </a:solidFill>
              </a:defRPr>
            </a:lvl5pPr>
            <a:lvl6pPr lvl="5" algn="r">
              <a:buNone/>
              <a:defRPr sz="1000">
                <a:solidFill>
                  <a:schemeClr val="dk1"/>
                </a:solidFill>
              </a:defRPr>
            </a:lvl6pPr>
            <a:lvl7pPr lvl="6" algn="r">
              <a:buNone/>
              <a:defRPr sz="1000">
                <a:solidFill>
                  <a:schemeClr val="dk1"/>
                </a:solidFill>
              </a:defRPr>
            </a:lvl7pPr>
            <a:lvl8pPr lvl="7" algn="r">
              <a:buNone/>
              <a:defRPr sz="1000">
                <a:solidFill>
                  <a:schemeClr val="dk1"/>
                </a:solidFill>
              </a:defRPr>
            </a:lvl8pPr>
            <a:lvl9pPr lvl="8" algn="r">
              <a:buNone/>
              <a:defRPr sz="1000">
                <a:solidFill>
                  <a:schemeClr val="dk1"/>
                </a:solidFill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‹N°›</a:t>
            </a:fld>
            <a:endParaRPr>
              <a:latin typeface="Source Sans Pro"/>
              <a:ea typeface="Source Sans Pro"/>
              <a:cs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rlot-education.eu/" TargetMode="External"/><Relationship Id="rId2" Type="http://schemas.openxmlformats.org/officeDocument/2006/relationships/hyperlink" Target="https://dataspace.prometheus-x.org/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ederica.minichiello@inria.fr" TargetMode="External"/><Relationship Id="rId2" Type="http://schemas.openxmlformats.org/officeDocument/2006/relationships/hyperlink" Target="mailto:Claudio.cimelli@education.gouv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/>
          <p:nvPr/>
        </p:nvSpPr>
        <p:spPr bwMode="auto">
          <a:xfrm>
            <a:off x="-3003449" y="397550"/>
            <a:ext cx="6321899" cy="6321899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ctrTitle"/>
          </p:nvPr>
        </p:nvSpPr>
        <p:spPr bwMode="auto">
          <a:xfrm>
            <a:off x="311700" y="1252525"/>
            <a:ext cx="6597300" cy="166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" sz="7200"/>
              <a:t>DASES</a:t>
            </a:r>
            <a:endParaRPr sz="7200"/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1"/>
          </p:nvPr>
        </p:nvSpPr>
        <p:spPr bwMode="auto">
          <a:xfrm>
            <a:off x="369273" y="2551490"/>
            <a:ext cx="6031800" cy="16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" sz="1800" i="1">
                <a:solidFill>
                  <a:srgbClr val="000091"/>
                </a:solidFill>
                <a:latin typeface="Source Sans Pro"/>
                <a:ea typeface="Source Sans Pro"/>
                <a:cs typeface="Source Sans Pro"/>
              </a:rPr>
              <a:t>DA</a:t>
            </a:r>
            <a:r>
              <a:rPr lang="fr" sz="1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ta </a:t>
            </a:r>
            <a:r>
              <a:rPr lang="fr" sz="18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S</a:t>
            </a:r>
            <a:r>
              <a:rPr lang="fr" sz="1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pace for </a:t>
            </a:r>
            <a:r>
              <a:rPr lang="fr" sz="18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E</a:t>
            </a:r>
            <a:r>
              <a:rPr lang="fr" sz="1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ducation &amp; </a:t>
            </a:r>
            <a:r>
              <a:rPr lang="fr" sz="18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S</a:t>
            </a:r>
            <a:r>
              <a:rPr lang="fr" sz="1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kills</a:t>
            </a:r>
            <a:endParaRPr sz="1800" b="1"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2" name="Google Shape;72;p14"/>
          <p:cNvSpPr txBox="1">
            <a:spLocks noGrp="1"/>
          </p:cNvSpPr>
          <p:nvPr>
            <p:ph type="sldNum" idx="4294967295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 sz="1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1</a:t>
            </a:fld>
            <a:endParaRPr sz="1000"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4" name="Google Shape;74;p14"/>
          <p:cNvSpPr/>
          <p:nvPr/>
        </p:nvSpPr>
        <p:spPr bwMode="auto">
          <a:xfrm>
            <a:off x="5782050" y="-3318850"/>
            <a:ext cx="7103400" cy="7103400"/>
          </a:xfrm>
          <a:prstGeom prst="ellipse">
            <a:avLst/>
          </a:prstGeom>
          <a:noFill/>
          <a:ln w="228600" cap="flat" cmpd="sng">
            <a:solidFill>
              <a:srgbClr val="000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5" name="Google Shape;75;p14"/>
          <p:cNvSpPr/>
          <p:nvPr/>
        </p:nvSpPr>
        <p:spPr bwMode="auto">
          <a:xfrm>
            <a:off x="6975723" y="-2125414"/>
            <a:ext cx="4716000" cy="4716000"/>
          </a:xfrm>
          <a:prstGeom prst="ellipse">
            <a:avLst/>
          </a:prstGeom>
          <a:noFill/>
          <a:ln w="2286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6" name="Google Shape;76;p14"/>
          <p:cNvSpPr/>
          <p:nvPr/>
        </p:nvSpPr>
        <p:spPr bwMode="auto">
          <a:xfrm>
            <a:off x="8235205" y="-865792"/>
            <a:ext cx="2197200" cy="2197200"/>
          </a:xfrm>
          <a:prstGeom prst="ellipse">
            <a:avLst/>
          </a:prstGeom>
          <a:noFill/>
          <a:ln w="228600" cap="flat" cmpd="sng">
            <a:solidFill>
              <a:srgbClr val="E1000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</a:endParaRPr>
          </a:p>
        </p:txBody>
      </p:sp>
      <p:pic>
        <p:nvPicPr>
          <p:cNvPr id="10" name="Google Shape;315;p34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184924" y="3875000"/>
            <a:ext cx="1941000" cy="135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/>
          <p:nvPr/>
        </p:nvSpPr>
        <p:spPr bwMode="auto">
          <a:xfrm>
            <a:off x="3131840" y="1202575"/>
            <a:ext cx="2980696" cy="2734632"/>
          </a:xfrm>
          <a:prstGeom prst="ellipse">
            <a:avLst/>
          </a:prstGeom>
          <a:noFill/>
          <a:ln w="38100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accent4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169" name="Google Shape;169;p23"/>
          <p:cNvSpPr/>
          <p:nvPr/>
        </p:nvSpPr>
        <p:spPr bwMode="auto">
          <a:xfrm rot="-2700000">
            <a:off x="1411687" y="1585510"/>
            <a:ext cx="1777241" cy="1777241"/>
          </a:xfrm>
          <a:prstGeom prst="ellipse">
            <a:avLst/>
          </a:prstGeom>
          <a:solidFill>
            <a:srgbClr val="0000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70" name="Google Shape;170;p23"/>
          <p:cNvSpPr/>
          <p:nvPr/>
        </p:nvSpPr>
        <p:spPr bwMode="auto">
          <a:xfrm rot="-2700000">
            <a:off x="3688950" y="131517"/>
            <a:ext cx="1777241" cy="1777241"/>
          </a:xfrm>
          <a:prstGeom prst="ellipse">
            <a:avLst/>
          </a:prstGeom>
          <a:solidFill>
            <a:srgbClr val="0000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71" name="Google Shape;171;p23"/>
          <p:cNvSpPr/>
          <p:nvPr/>
        </p:nvSpPr>
        <p:spPr bwMode="auto">
          <a:xfrm rot="-2700000">
            <a:off x="3677902" y="3155853"/>
            <a:ext cx="1777241" cy="1777241"/>
          </a:xfrm>
          <a:prstGeom prst="ellipse">
            <a:avLst/>
          </a:prstGeom>
          <a:solidFill>
            <a:srgbClr val="0000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72" name="Google Shape;172;p23"/>
          <p:cNvSpPr txBox="1">
            <a:spLocks noGrp="1"/>
          </p:cNvSpPr>
          <p:nvPr>
            <p:ph type="sldNum" idx="4294967295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2</a:t>
            </a:fld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173" name="Google Shape;173;p23"/>
          <p:cNvSpPr txBox="1"/>
          <p:nvPr/>
        </p:nvSpPr>
        <p:spPr bwMode="auto">
          <a:xfrm>
            <a:off x="3792536" y="3877057"/>
            <a:ext cx="1569900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Guidance</a:t>
            </a:r>
            <a:endParaRPr/>
          </a:p>
        </p:txBody>
      </p:sp>
      <p:sp>
        <p:nvSpPr>
          <p:cNvPr id="174" name="Google Shape;174;p23"/>
          <p:cNvSpPr txBox="1"/>
          <p:nvPr/>
        </p:nvSpPr>
        <p:spPr bwMode="auto">
          <a:xfrm>
            <a:off x="1528972" y="2281074"/>
            <a:ext cx="1483800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Knowledge, Skills, Recognition</a:t>
            </a:r>
            <a:endParaRPr/>
          </a:p>
        </p:txBody>
      </p:sp>
      <p:sp>
        <p:nvSpPr>
          <p:cNvPr id="175" name="Google Shape;175;p23"/>
          <p:cNvSpPr txBox="1"/>
          <p:nvPr/>
        </p:nvSpPr>
        <p:spPr bwMode="auto">
          <a:xfrm>
            <a:off x="3853520" y="768906"/>
            <a:ext cx="1448100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Personal &amp; social well-being</a:t>
            </a:r>
            <a:b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</a:br>
            <a:endParaRPr sz="1200" b="1">
              <a:solidFill>
                <a:schemeClr val="lt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176" name="Google Shape;176;p23"/>
          <p:cNvSpPr/>
          <p:nvPr/>
        </p:nvSpPr>
        <p:spPr bwMode="auto">
          <a:xfrm rot="-2700000">
            <a:off x="5955072" y="1574372"/>
            <a:ext cx="1777241" cy="1777241"/>
          </a:xfrm>
          <a:prstGeom prst="ellipse">
            <a:avLst/>
          </a:prstGeom>
          <a:solidFill>
            <a:srgbClr val="0000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77" name="Google Shape;177;p23"/>
          <p:cNvSpPr txBox="1"/>
          <p:nvPr/>
        </p:nvSpPr>
        <p:spPr bwMode="auto">
          <a:xfrm>
            <a:off x="6112536" y="2318393"/>
            <a:ext cx="1483800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Fulfillment</a:t>
            </a:r>
            <a:endParaRPr sz="1200" b="1">
              <a:solidFill>
                <a:schemeClr val="lt1"/>
              </a:solidFill>
              <a:latin typeface="Source Sans Pro"/>
              <a:ea typeface="Source Sans Pro"/>
              <a:cs typeface="Source Sans Pro"/>
            </a:endParaRPr>
          </a:p>
        </p:txBody>
      </p:sp>
      <p:pic>
        <p:nvPicPr>
          <p:cNvPr id="178" name="Google Shape;178;p23"/>
          <p:cNvPicPr/>
          <p:nvPr/>
        </p:nvPicPr>
        <p:blipFill>
          <a:blip r:embed="rId3">
            <a:alphaModFix amt="26000"/>
          </a:blip>
          <a:stretch/>
        </p:blipFill>
        <p:spPr bwMode="auto">
          <a:xfrm>
            <a:off x="2802833" y="927475"/>
            <a:ext cx="751623" cy="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3"/>
          <p:cNvPicPr/>
          <p:nvPr/>
        </p:nvPicPr>
        <p:blipFill>
          <a:blip r:embed="rId3">
            <a:alphaModFix amt="26000"/>
          </a:blip>
          <a:stretch/>
        </p:blipFill>
        <p:spPr bwMode="auto">
          <a:xfrm rot="-5400000">
            <a:off x="2802819" y="3722025"/>
            <a:ext cx="751623" cy="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23"/>
          <p:cNvPicPr/>
          <p:nvPr/>
        </p:nvPicPr>
        <p:blipFill>
          <a:blip r:embed="rId3">
            <a:alphaModFix amt="26000"/>
          </a:blip>
          <a:stretch/>
        </p:blipFill>
        <p:spPr bwMode="auto">
          <a:xfrm rot="10800000">
            <a:off x="5641258" y="3648687"/>
            <a:ext cx="751623" cy="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3"/>
          <p:cNvPicPr/>
          <p:nvPr/>
        </p:nvPicPr>
        <p:blipFill>
          <a:blip r:embed="rId3">
            <a:alphaModFix amt="26000"/>
          </a:blip>
          <a:stretch/>
        </p:blipFill>
        <p:spPr bwMode="auto">
          <a:xfrm rot="5400000">
            <a:off x="5547595" y="927474"/>
            <a:ext cx="751623" cy="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28;p20"/>
          <p:cNvPicPr/>
          <p:nvPr/>
        </p:nvPicPr>
        <p:blipFill>
          <a:blip r:embed="rId4">
            <a:alphaModFix/>
          </a:blip>
          <a:stretch/>
        </p:blipFill>
        <p:spPr bwMode="auto">
          <a:xfrm>
            <a:off x="3576514" y="2025765"/>
            <a:ext cx="1897870" cy="75162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75;p23"/>
          <p:cNvSpPr txBox="1"/>
          <p:nvPr/>
        </p:nvSpPr>
        <p:spPr bwMode="auto">
          <a:xfrm>
            <a:off x="3190651" y="2714743"/>
            <a:ext cx="2816963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b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</a:rPr>
              <a:t>Human-centric &amp; Lifelong perspective</a:t>
            </a:r>
            <a:endParaRPr sz="1200" b="1">
              <a:solidFill>
                <a:schemeClr val="accent1">
                  <a:lumMod val="50000"/>
                </a:schemeClr>
              </a:solidFill>
              <a:latin typeface="Source Sans Pro"/>
              <a:ea typeface="Source Sans Pro"/>
              <a:cs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3</a:t>
            </a:fld>
            <a:endParaRPr lang="fr-FR"/>
          </a:p>
        </p:txBody>
      </p:sp>
      <p:grpSp>
        <p:nvGrpSpPr>
          <p:cNvPr id="21" name="Group 20"/>
          <p:cNvGrpSpPr/>
          <p:nvPr/>
        </p:nvGrpSpPr>
        <p:grpSpPr bwMode="auto">
          <a:xfrm>
            <a:off x="504546" y="3143353"/>
            <a:ext cx="723732" cy="735584"/>
            <a:chOff x="6175376" y="1368425"/>
            <a:chExt cx="633413" cy="650876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2" name="Freeform 13"/>
            <p:cNvSpPr>
              <a:spLocks noEditPoints="1"/>
            </p:cNvSpPr>
            <p:nvPr/>
          </p:nvSpPr>
          <p:spPr bwMode="auto">
            <a:xfrm>
              <a:off x="6175376" y="1747838"/>
              <a:ext cx="633413" cy="271463"/>
            </a:xfrm>
            <a:custGeom>
              <a:avLst/>
              <a:gdLst>
                <a:gd name="T0" fmla="*/ 85 w 96"/>
                <a:gd name="T1" fmla="*/ 22 h 40"/>
                <a:gd name="T2" fmla="*/ 90 w 96"/>
                <a:gd name="T3" fmla="*/ 12 h 40"/>
                <a:gd name="T4" fmla="*/ 78 w 96"/>
                <a:gd name="T5" fmla="*/ 0 h 40"/>
                <a:gd name="T6" fmla="*/ 66 w 96"/>
                <a:gd name="T7" fmla="*/ 12 h 40"/>
                <a:gd name="T8" fmla="*/ 71 w 96"/>
                <a:gd name="T9" fmla="*/ 22 h 40"/>
                <a:gd name="T10" fmla="*/ 63 w 96"/>
                <a:gd name="T11" fmla="*/ 28 h 40"/>
                <a:gd name="T12" fmla="*/ 55 w 96"/>
                <a:gd name="T13" fmla="*/ 22 h 40"/>
                <a:gd name="T14" fmla="*/ 60 w 96"/>
                <a:gd name="T15" fmla="*/ 12 h 40"/>
                <a:gd name="T16" fmla="*/ 48 w 96"/>
                <a:gd name="T17" fmla="*/ 0 h 40"/>
                <a:gd name="T18" fmla="*/ 36 w 96"/>
                <a:gd name="T19" fmla="*/ 12 h 40"/>
                <a:gd name="T20" fmla="*/ 41 w 96"/>
                <a:gd name="T21" fmla="*/ 22 h 40"/>
                <a:gd name="T22" fmla="*/ 33 w 96"/>
                <a:gd name="T23" fmla="*/ 28 h 40"/>
                <a:gd name="T24" fmla="*/ 25 w 96"/>
                <a:gd name="T25" fmla="*/ 22 h 40"/>
                <a:gd name="T26" fmla="*/ 30 w 96"/>
                <a:gd name="T27" fmla="*/ 12 h 40"/>
                <a:gd name="T28" fmla="*/ 18 w 96"/>
                <a:gd name="T29" fmla="*/ 0 h 40"/>
                <a:gd name="T30" fmla="*/ 6 w 96"/>
                <a:gd name="T31" fmla="*/ 12 h 40"/>
                <a:gd name="T32" fmla="*/ 11 w 96"/>
                <a:gd name="T33" fmla="*/ 22 h 40"/>
                <a:gd name="T34" fmla="*/ 0 w 96"/>
                <a:gd name="T35" fmla="*/ 38 h 40"/>
                <a:gd name="T36" fmla="*/ 2 w 96"/>
                <a:gd name="T37" fmla="*/ 40 h 40"/>
                <a:gd name="T38" fmla="*/ 94 w 96"/>
                <a:gd name="T39" fmla="*/ 40 h 40"/>
                <a:gd name="T40" fmla="*/ 96 w 96"/>
                <a:gd name="T41" fmla="*/ 38 h 40"/>
                <a:gd name="T42" fmla="*/ 85 w 96"/>
                <a:gd name="T43" fmla="*/ 22 h 40"/>
                <a:gd name="T44" fmla="*/ 70 w 96"/>
                <a:gd name="T45" fmla="*/ 12 h 40"/>
                <a:gd name="T46" fmla="*/ 78 w 96"/>
                <a:gd name="T47" fmla="*/ 4 h 40"/>
                <a:gd name="T48" fmla="*/ 86 w 96"/>
                <a:gd name="T49" fmla="*/ 12 h 40"/>
                <a:gd name="T50" fmla="*/ 78 w 96"/>
                <a:gd name="T51" fmla="*/ 20 h 40"/>
                <a:gd name="T52" fmla="*/ 78 w 96"/>
                <a:gd name="T53" fmla="*/ 20 h 40"/>
                <a:gd name="T54" fmla="*/ 78 w 96"/>
                <a:gd name="T55" fmla="*/ 20 h 40"/>
                <a:gd name="T56" fmla="*/ 70 w 96"/>
                <a:gd name="T57" fmla="*/ 12 h 40"/>
                <a:gd name="T58" fmla="*/ 40 w 96"/>
                <a:gd name="T59" fmla="*/ 12 h 40"/>
                <a:gd name="T60" fmla="*/ 48 w 96"/>
                <a:gd name="T61" fmla="*/ 4 h 40"/>
                <a:gd name="T62" fmla="*/ 56 w 96"/>
                <a:gd name="T63" fmla="*/ 12 h 40"/>
                <a:gd name="T64" fmla="*/ 48 w 96"/>
                <a:gd name="T65" fmla="*/ 20 h 40"/>
                <a:gd name="T66" fmla="*/ 48 w 96"/>
                <a:gd name="T67" fmla="*/ 20 h 40"/>
                <a:gd name="T68" fmla="*/ 48 w 96"/>
                <a:gd name="T69" fmla="*/ 20 h 40"/>
                <a:gd name="T70" fmla="*/ 40 w 96"/>
                <a:gd name="T71" fmla="*/ 12 h 40"/>
                <a:gd name="T72" fmla="*/ 10 w 96"/>
                <a:gd name="T73" fmla="*/ 12 h 40"/>
                <a:gd name="T74" fmla="*/ 18 w 96"/>
                <a:gd name="T75" fmla="*/ 4 h 40"/>
                <a:gd name="T76" fmla="*/ 26 w 96"/>
                <a:gd name="T77" fmla="*/ 12 h 40"/>
                <a:gd name="T78" fmla="*/ 18 w 96"/>
                <a:gd name="T79" fmla="*/ 20 h 40"/>
                <a:gd name="T80" fmla="*/ 18 w 96"/>
                <a:gd name="T81" fmla="*/ 20 h 40"/>
                <a:gd name="T82" fmla="*/ 18 w 96"/>
                <a:gd name="T83" fmla="*/ 20 h 40"/>
                <a:gd name="T84" fmla="*/ 10 w 96"/>
                <a:gd name="T85" fmla="*/ 12 h 40"/>
                <a:gd name="T86" fmla="*/ 4 w 96"/>
                <a:gd name="T87" fmla="*/ 36 h 40"/>
                <a:gd name="T88" fmla="*/ 18 w 96"/>
                <a:gd name="T89" fmla="*/ 24 h 40"/>
                <a:gd name="T90" fmla="*/ 18 w 96"/>
                <a:gd name="T91" fmla="*/ 24 h 40"/>
                <a:gd name="T92" fmla="*/ 18 w 96"/>
                <a:gd name="T93" fmla="*/ 24 h 40"/>
                <a:gd name="T94" fmla="*/ 31 w 96"/>
                <a:gd name="T95" fmla="*/ 33 h 40"/>
                <a:gd name="T96" fmla="*/ 35 w 96"/>
                <a:gd name="T97" fmla="*/ 33 h 40"/>
                <a:gd name="T98" fmla="*/ 48 w 96"/>
                <a:gd name="T99" fmla="*/ 24 h 40"/>
                <a:gd name="T100" fmla="*/ 48 w 96"/>
                <a:gd name="T101" fmla="*/ 24 h 40"/>
                <a:gd name="T102" fmla="*/ 48 w 96"/>
                <a:gd name="T103" fmla="*/ 24 h 40"/>
                <a:gd name="T104" fmla="*/ 61 w 96"/>
                <a:gd name="T105" fmla="*/ 33 h 40"/>
                <a:gd name="T106" fmla="*/ 65 w 96"/>
                <a:gd name="T107" fmla="*/ 33 h 40"/>
                <a:gd name="T108" fmla="*/ 78 w 96"/>
                <a:gd name="T109" fmla="*/ 24 h 40"/>
                <a:gd name="T110" fmla="*/ 78 w 96"/>
                <a:gd name="T111" fmla="*/ 24 h 40"/>
                <a:gd name="T112" fmla="*/ 78 w 96"/>
                <a:gd name="T113" fmla="*/ 24 h 40"/>
                <a:gd name="T114" fmla="*/ 92 w 96"/>
                <a:gd name="T115" fmla="*/ 36 h 40"/>
                <a:gd name="T116" fmla="*/ 4 w 96"/>
                <a:gd name="T117" fmla="*/ 3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6" h="40" extrusionOk="0">
                  <a:moveTo>
                    <a:pt x="85" y="22"/>
                  </a:moveTo>
                  <a:cubicBezTo>
                    <a:pt x="88" y="19"/>
                    <a:pt x="90" y="16"/>
                    <a:pt x="90" y="12"/>
                  </a:cubicBezTo>
                  <a:cubicBezTo>
                    <a:pt x="90" y="5"/>
                    <a:pt x="85" y="0"/>
                    <a:pt x="78" y="0"/>
                  </a:cubicBezTo>
                  <a:cubicBezTo>
                    <a:pt x="71" y="0"/>
                    <a:pt x="66" y="5"/>
                    <a:pt x="66" y="12"/>
                  </a:cubicBezTo>
                  <a:cubicBezTo>
                    <a:pt x="66" y="16"/>
                    <a:pt x="68" y="19"/>
                    <a:pt x="71" y="22"/>
                  </a:cubicBezTo>
                  <a:cubicBezTo>
                    <a:pt x="68" y="23"/>
                    <a:pt x="65" y="25"/>
                    <a:pt x="63" y="28"/>
                  </a:cubicBezTo>
                  <a:cubicBezTo>
                    <a:pt x="61" y="25"/>
                    <a:pt x="58" y="23"/>
                    <a:pt x="55" y="22"/>
                  </a:cubicBezTo>
                  <a:cubicBezTo>
                    <a:pt x="58" y="19"/>
                    <a:pt x="60" y="16"/>
                    <a:pt x="60" y="12"/>
                  </a:cubicBezTo>
                  <a:cubicBezTo>
                    <a:pt x="60" y="5"/>
                    <a:pt x="55" y="0"/>
                    <a:pt x="48" y="0"/>
                  </a:cubicBezTo>
                  <a:cubicBezTo>
                    <a:pt x="41" y="0"/>
                    <a:pt x="36" y="5"/>
                    <a:pt x="36" y="12"/>
                  </a:cubicBezTo>
                  <a:cubicBezTo>
                    <a:pt x="36" y="16"/>
                    <a:pt x="38" y="19"/>
                    <a:pt x="41" y="22"/>
                  </a:cubicBezTo>
                  <a:cubicBezTo>
                    <a:pt x="38" y="23"/>
                    <a:pt x="35" y="25"/>
                    <a:pt x="33" y="28"/>
                  </a:cubicBezTo>
                  <a:cubicBezTo>
                    <a:pt x="31" y="25"/>
                    <a:pt x="28" y="23"/>
                    <a:pt x="25" y="22"/>
                  </a:cubicBezTo>
                  <a:cubicBezTo>
                    <a:pt x="28" y="19"/>
                    <a:pt x="30" y="16"/>
                    <a:pt x="30" y="12"/>
                  </a:cubicBezTo>
                  <a:cubicBezTo>
                    <a:pt x="30" y="5"/>
                    <a:pt x="25" y="0"/>
                    <a:pt x="18" y="0"/>
                  </a:cubicBezTo>
                  <a:cubicBezTo>
                    <a:pt x="11" y="0"/>
                    <a:pt x="6" y="5"/>
                    <a:pt x="6" y="12"/>
                  </a:cubicBezTo>
                  <a:cubicBezTo>
                    <a:pt x="6" y="16"/>
                    <a:pt x="8" y="19"/>
                    <a:pt x="11" y="22"/>
                  </a:cubicBezTo>
                  <a:cubicBezTo>
                    <a:pt x="5" y="25"/>
                    <a:pt x="0" y="31"/>
                    <a:pt x="0" y="38"/>
                  </a:cubicBezTo>
                  <a:cubicBezTo>
                    <a:pt x="0" y="39"/>
                    <a:pt x="1" y="40"/>
                    <a:pt x="2" y="40"/>
                  </a:cubicBezTo>
                  <a:cubicBezTo>
                    <a:pt x="94" y="40"/>
                    <a:pt x="94" y="40"/>
                    <a:pt x="94" y="40"/>
                  </a:cubicBezTo>
                  <a:cubicBezTo>
                    <a:pt x="95" y="40"/>
                    <a:pt x="96" y="39"/>
                    <a:pt x="96" y="38"/>
                  </a:cubicBezTo>
                  <a:cubicBezTo>
                    <a:pt x="96" y="31"/>
                    <a:pt x="91" y="25"/>
                    <a:pt x="85" y="22"/>
                  </a:cubicBezTo>
                  <a:close/>
                  <a:moveTo>
                    <a:pt x="70" y="12"/>
                  </a:moveTo>
                  <a:cubicBezTo>
                    <a:pt x="70" y="8"/>
                    <a:pt x="74" y="4"/>
                    <a:pt x="78" y="4"/>
                  </a:cubicBezTo>
                  <a:cubicBezTo>
                    <a:pt x="82" y="4"/>
                    <a:pt x="86" y="8"/>
                    <a:pt x="86" y="12"/>
                  </a:cubicBezTo>
                  <a:cubicBezTo>
                    <a:pt x="86" y="16"/>
                    <a:pt x="82" y="20"/>
                    <a:pt x="78" y="20"/>
                  </a:cubicBezTo>
                  <a:cubicBezTo>
                    <a:pt x="78" y="20"/>
                    <a:pt x="78" y="20"/>
                    <a:pt x="78" y="20"/>
                  </a:cubicBezTo>
                  <a:cubicBezTo>
                    <a:pt x="78" y="20"/>
                    <a:pt x="78" y="20"/>
                    <a:pt x="78" y="20"/>
                  </a:cubicBezTo>
                  <a:cubicBezTo>
                    <a:pt x="73" y="20"/>
                    <a:pt x="70" y="16"/>
                    <a:pt x="70" y="12"/>
                  </a:cubicBezTo>
                  <a:close/>
                  <a:moveTo>
                    <a:pt x="40" y="12"/>
                  </a:moveTo>
                  <a:cubicBezTo>
                    <a:pt x="40" y="8"/>
                    <a:pt x="44" y="4"/>
                    <a:pt x="48" y="4"/>
                  </a:cubicBezTo>
                  <a:cubicBezTo>
                    <a:pt x="52" y="4"/>
                    <a:pt x="56" y="8"/>
                    <a:pt x="56" y="12"/>
                  </a:cubicBezTo>
                  <a:cubicBezTo>
                    <a:pt x="56" y="16"/>
                    <a:pt x="52" y="20"/>
                    <a:pt x="48" y="2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4" y="20"/>
                    <a:pt x="40" y="16"/>
                    <a:pt x="40" y="12"/>
                  </a:cubicBezTo>
                  <a:close/>
                  <a:moveTo>
                    <a:pt x="10" y="12"/>
                  </a:moveTo>
                  <a:cubicBezTo>
                    <a:pt x="10" y="8"/>
                    <a:pt x="14" y="4"/>
                    <a:pt x="18" y="4"/>
                  </a:cubicBezTo>
                  <a:cubicBezTo>
                    <a:pt x="22" y="4"/>
                    <a:pt x="26" y="8"/>
                    <a:pt x="26" y="12"/>
                  </a:cubicBezTo>
                  <a:cubicBezTo>
                    <a:pt x="26" y="16"/>
                    <a:pt x="23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4" y="20"/>
                    <a:pt x="10" y="16"/>
                    <a:pt x="10" y="12"/>
                  </a:cubicBezTo>
                  <a:close/>
                  <a:moveTo>
                    <a:pt x="4" y="36"/>
                  </a:moveTo>
                  <a:cubicBezTo>
                    <a:pt x="5" y="30"/>
                    <a:pt x="11" y="24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24" y="24"/>
                    <a:pt x="29" y="28"/>
                    <a:pt x="31" y="33"/>
                  </a:cubicBezTo>
                  <a:cubicBezTo>
                    <a:pt x="32" y="35"/>
                    <a:pt x="34" y="35"/>
                    <a:pt x="35" y="33"/>
                  </a:cubicBezTo>
                  <a:cubicBezTo>
                    <a:pt x="37" y="28"/>
                    <a:pt x="42" y="24"/>
                    <a:pt x="48" y="24"/>
                  </a:cubicBezTo>
                  <a:cubicBezTo>
                    <a:pt x="48" y="24"/>
                    <a:pt x="48" y="24"/>
                    <a:pt x="48" y="24"/>
                  </a:cubicBezTo>
                  <a:cubicBezTo>
                    <a:pt x="48" y="24"/>
                    <a:pt x="48" y="24"/>
                    <a:pt x="48" y="24"/>
                  </a:cubicBezTo>
                  <a:cubicBezTo>
                    <a:pt x="54" y="24"/>
                    <a:pt x="59" y="28"/>
                    <a:pt x="61" y="33"/>
                  </a:cubicBezTo>
                  <a:cubicBezTo>
                    <a:pt x="62" y="35"/>
                    <a:pt x="64" y="35"/>
                    <a:pt x="65" y="33"/>
                  </a:cubicBezTo>
                  <a:cubicBezTo>
                    <a:pt x="67" y="28"/>
                    <a:pt x="72" y="24"/>
                    <a:pt x="78" y="24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85" y="24"/>
                    <a:pt x="91" y="30"/>
                    <a:pt x="92" y="36"/>
                  </a:cubicBez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2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3" name="Freeform 14"/>
            <p:cNvSpPr>
              <a:spLocks noEditPoints="1"/>
            </p:cNvSpPr>
            <p:nvPr/>
          </p:nvSpPr>
          <p:spPr bwMode="auto">
            <a:xfrm>
              <a:off x="6254751" y="1368425"/>
              <a:ext cx="474663" cy="352425"/>
            </a:xfrm>
            <a:custGeom>
              <a:avLst/>
              <a:gdLst>
                <a:gd name="T0" fmla="*/ 10 w 72"/>
                <a:gd name="T1" fmla="*/ 52 h 52"/>
                <a:gd name="T2" fmla="*/ 62 w 72"/>
                <a:gd name="T3" fmla="*/ 52 h 52"/>
                <a:gd name="T4" fmla="*/ 72 w 72"/>
                <a:gd name="T5" fmla="*/ 42 h 52"/>
                <a:gd name="T6" fmla="*/ 72 w 72"/>
                <a:gd name="T7" fmla="*/ 10 h 52"/>
                <a:gd name="T8" fmla="*/ 62 w 72"/>
                <a:gd name="T9" fmla="*/ 0 h 52"/>
                <a:gd name="T10" fmla="*/ 10 w 72"/>
                <a:gd name="T11" fmla="*/ 0 h 52"/>
                <a:gd name="T12" fmla="*/ 0 w 72"/>
                <a:gd name="T13" fmla="*/ 10 h 52"/>
                <a:gd name="T14" fmla="*/ 0 w 72"/>
                <a:gd name="T15" fmla="*/ 42 h 52"/>
                <a:gd name="T16" fmla="*/ 10 w 72"/>
                <a:gd name="T17" fmla="*/ 52 h 52"/>
                <a:gd name="T18" fmla="*/ 38 w 72"/>
                <a:gd name="T19" fmla="*/ 22 h 52"/>
                <a:gd name="T20" fmla="*/ 43 w 72"/>
                <a:gd name="T21" fmla="*/ 24 h 52"/>
                <a:gd name="T22" fmla="*/ 44 w 72"/>
                <a:gd name="T23" fmla="*/ 24 h 52"/>
                <a:gd name="T24" fmla="*/ 46 w 72"/>
                <a:gd name="T25" fmla="*/ 24 h 52"/>
                <a:gd name="T26" fmla="*/ 36 w 72"/>
                <a:gd name="T27" fmla="*/ 34 h 52"/>
                <a:gd name="T28" fmla="*/ 26 w 72"/>
                <a:gd name="T29" fmla="*/ 23 h 52"/>
                <a:gd name="T30" fmla="*/ 38 w 72"/>
                <a:gd name="T31" fmla="*/ 22 h 52"/>
                <a:gd name="T32" fmla="*/ 27 w 72"/>
                <a:gd name="T33" fmla="*/ 19 h 52"/>
                <a:gd name="T34" fmla="*/ 36 w 72"/>
                <a:gd name="T35" fmla="*/ 12 h 52"/>
                <a:gd name="T36" fmla="*/ 46 w 72"/>
                <a:gd name="T37" fmla="*/ 20 h 52"/>
                <a:gd name="T38" fmla="*/ 43 w 72"/>
                <a:gd name="T39" fmla="*/ 20 h 52"/>
                <a:gd name="T40" fmla="*/ 40 w 72"/>
                <a:gd name="T41" fmla="*/ 18 h 52"/>
                <a:gd name="T42" fmla="*/ 38 w 72"/>
                <a:gd name="T43" fmla="*/ 17 h 52"/>
                <a:gd name="T44" fmla="*/ 37 w 72"/>
                <a:gd name="T45" fmla="*/ 17 h 52"/>
                <a:gd name="T46" fmla="*/ 27 w 72"/>
                <a:gd name="T47" fmla="*/ 19 h 52"/>
                <a:gd name="T48" fmla="*/ 32 w 72"/>
                <a:gd name="T49" fmla="*/ 40 h 52"/>
                <a:gd name="T50" fmla="*/ 32 w 72"/>
                <a:gd name="T51" fmla="*/ 37 h 52"/>
                <a:gd name="T52" fmla="*/ 36 w 72"/>
                <a:gd name="T53" fmla="*/ 38 h 52"/>
                <a:gd name="T54" fmla="*/ 40 w 72"/>
                <a:gd name="T55" fmla="*/ 37 h 52"/>
                <a:gd name="T56" fmla="*/ 40 w 72"/>
                <a:gd name="T57" fmla="*/ 40 h 52"/>
                <a:gd name="T58" fmla="*/ 41 w 72"/>
                <a:gd name="T59" fmla="*/ 42 h 52"/>
                <a:gd name="T60" fmla="*/ 52 w 72"/>
                <a:gd name="T61" fmla="*/ 45 h 52"/>
                <a:gd name="T62" fmla="*/ 54 w 72"/>
                <a:gd name="T63" fmla="*/ 48 h 52"/>
                <a:gd name="T64" fmla="*/ 18 w 72"/>
                <a:gd name="T65" fmla="*/ 48 h 52"/>
                <a:gd name="T66" fmla="*/ 20 w 72"/>
                <a:gd name="T67" fmla="*/ 45 h 52"/>
                <a:gd name="T68" fmla="*/ 31 w 72"/>
                <a:gd name="T69" fmla="*/ 42 h 52"/>
                <a:gd name="T70" fmla="*/ 32 w 72"/>
                <a:gd name="T71" fmla="*/ 40 h 52"/>
                <a:gd name="T72" fmla="*/ 4 w 72"/>
                <a:gd name="T73" fmla="*/ 10 h 52"/>
                <a:gd name="T74" fmla="*/ 10 w 72"/>
                <a:gd name="T75" fmla="*/ 4 h 52"/>
                <a:gd name="T76" fmla="*/ 62 w 72"/>
                <a:gd name="T77" fmla="*/ 4 h 52"/>
                <a:gd name="T78" fmla="*/ 68 w 72"/>
                <a:gd name="T79" fmla="*/ 10 h 52"/>
                <a:gd name="T80" fmla="*/ 68 w 72"/>
                <a:gd name="T81" fmla="*/ 42 h 52"/>
                <a:gd name="T82" fmla="*/ 62 w 72"/>
                <a:gd name="T83" fmla="*/ 48 h 52"/>
                <a:gd name="T84" fmla="*/ 58 w 72"/>
                <a:gd name="T85" fmla="*/ 48 h 52"/>
                <a:gd name="T86" fmla="*/ 53 w 72"/>
                <a:gd name="T87" fmla="*/ 41 h 52"/>
                <a:gd name="T88" fmla="*/ 44 w 72"/>
                <a:gd name="T89" fmla="*/ 38 h 52"/>
                <a:gd name="T90" fmla="*/ 44 w 72"/>
                <a:gd name="T91" fmla="*/ 35 h 52"/>
                <a:gd name="T92" fmla="*/ 50 w 72"/>
                <a:gd name="T93" fmla="*/ 23 h 52"/>
                <a:gd name="T94" fmla="*/ 36 w 72"/>
                <a:gd name="T95" fmla="*/ 8 h 52"/>
                <a:gd name="T96" fmla="*/ 22 w 72"/>
                <a:gd name="T97" fmla="*/ 23 h 52"/>
                <a:gd name="T98" fmla="*/ 28 w 72"/>
                <a:gd name="T99" fmla="*/ 35 h 52"/>
                <a:gd name="T100" fmla="*/ 28 w 72"/>
                <a:gd name="T101" fmla="*/ 38 h 52"/>
                <a:gd name="T102" fmla="*/ 19 w 72"/>
                <a:gd name="T103" fmla="*/ 41 h 52"/>
                <a:gd name="T104" fmla="*/ 14 w 72"/>
                <a:gd name="T105" fmla="*/ 48 h 52"/>
                <a:gd name="T106" fmla="*/ 10 w 72"/>
                <a:gd name="T107" fmla="*/ 48 h 52"/>
                <a:gd name="T108" fmla="*/ 4 w 72"/>
                <a:gd name="T109" fmla="*/ 42 h 52"/>
                <a:gd name="T110" fmla="*/ 4 w 72"/>
                <a:gd name="T111" fmla="*/ 1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2" h="52" extrusionOk="0">
                  <a:moveTo>
                    <a:pt x="10" y="52"/>
                  </a:moveTo>
                  <a:cubicBezTo>
                    <a:pt x="62" y="52"/>
                    <a:pt x="62" y="52"/>
                    <a:pt x="62" y="52"/>
                  </a:cubicBezTo>
                  <a:cubicBezTo>
                    <a:pt x="68" y="52"/>
                    <a:pt x="72" y="48"/>
                    <a:pt x="72" y="42"/>
                  </a:cubicBezTo>
                  <a:cubicBezTo>
                    <a:pt x="72" y="10"/>
                    <a:pt x="72" y="10"/>
                    <a:pt x="72" y="10"/>
                  </a:cubicBezTo>
                  <a:cubicBezTo>
                    <a:pt x="72" y="4"/>
                    <a:pt x="68" y="0"/>
                    <a:pt x="6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8"/>
                    <a:pt x="4" y="52"/>
                    <a:pt x="10" y="52"/>
                  </a:cubicBezTo>
                  <a:close/>
                  <a:moveTo>
                    <a:pt x="38" y="22"/>
                  </a:moveTo>
                  <a:cubicBezTo>
                    <a:pt x="39" y="23"/>
                    <a:pt x="41" y="24"/>
                    <a:pt x="43" y="24"/>
                  </a:cubicBezTo>
                  <a:cubicBezTo>
                    <a:pt x="43" y="24"/>
                    <a:pt x="44" y="24"/>
                    <a:pt x="44" y="24"/>
                  </a:cubicBezTo>
                  <a:cubicBezTo>
                    <a:pt x="45" y="24"/>
                    <a:pt x="45" y="24"/>
                    <a:pt x="46" y="24"/>
                  </a:cubicBezTo>
                  <a:cubicBezTo>
                    <a:pt x="46" y="30"/>
                    <a:pt x="41" y="34"/>
                    <a:pt x="36" y="34"/>
                  </a:cubicBezTo>
                  <a:cubicBezTo>
                    <a:pt x="31" y="34"/>
                    <a:pt x="26" y="29"/>
                    <a:pt x="26" y="23"/>
                  </a:cubicBezTo>
                  <a:cubicBezTo>
                    <a:pt x="30" y="24"/>
                    <a:pt x="34" y="24"/>
                    <a:pt x="38" y="22"/>
                  </a:cubicBezTo>
                  <a:close/>
                  <a:moveTo>
                    <a:pt x="27" y="19"/>
                  </a:moveTo>
                  <a:cubicBezTo>
                    <a:pt x="28" y="15"/>
                    <a:pt x="32" y="12"/>
                    <a:pt x="36" y="12"/>
                  </a:cubicBezTo>
                  <a:cubicBezTo>
                    <a:pt x="41" y="12"/>
                    <a:pt x="44" y="15"/>
                    <a:pt x="46" y="20"/>
                  </a:cubicBezTo>
                  <a:cubicBezTo>
                    <a:pt x="45" y="20"/>
                    <a:pt x="44" y="20"/>
                    <a:pt x="43" y="20"/>
                  </a:cubicBezTo>
                  <a:cubicBezTo>
                    <a:pt x="42" y="20"/>
                    <a:pt x="41" y="19"/>
                    <a:pt x="40" y="18"/>
                  </a:cubicBezTo>
                  <a:cubicBezTo>
                    <a:pt x="39" y="17"/>
                    <a:pt x="39" y="17"/>
                    <a:pt x="38" y="17"/>
                  </a:cubicBezTo>
                  <a:cubicBezTo>
                    <a:pt x="38" y="17"/>
                    <a:pt x="37" y="17"/>
                    <a:pt x="37" y="17"/>
                  </a:cubicBezTo>
                  <a:cubicBezTo>
                    <a:pt x="34" y="20"/>
                    <a:pt x="29" y="20"/>
                    <a:pt x="27" y="19"/>
                  </a:cubicBezTo>
                  <a:close/>
                  <a:moveTo>
                    <a:pt x="32" y="40"/>
                  </a:moveTo>
                  <a:cubicBezTo>
                    <a:pt x="32" y="37"/>
                    <a:pt x="32" y="37"/>
                    <a:pt x="32" y="37"/>
                  </a:cubicBezTo>
                  <a:cubicBezTo>
                    <a:pt x="33" y="38"/>
                    <a:pt x="35" y="38"/>
                    <a:pt x="36" y="38"/>
                  </a:cubicBezTo>
                  <a:cubicBezTo>
                    <a:pt x="37" y="38"/>
                    <a:pt x="39" y="38"/>
                    <a:pt x="40" y="3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41"/>
                    <a:pt x="41" y="42"/>
                    <a:pt x="41" y="42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3" y="45"/>
                    <a:pt x="54" y="47"/>
                    <a:pt x="54" y="48"/>
                  </a:cubicBezTo>
                  <a:cubicBezTo>
                    <a:pt x="18" y="48"/>
                    <a:pt x="18" y="48"/>
                    <a:pt x="18" y="48"/>
                  </a:cubicBezTo>
                  <a:cubicBezTo>
                    <a:pt x="18" y="47"/>
                    <a:pt x="19" y="45"/>
                    <a:pt x="20" y="45"/>
                  </a:cubicBezTo>
                  <a:cubicBezTo>
                    <a:pt x="31" y="42"/>
                    <a:pt x="31" y="42"/>
                    <a:pt x="31" y="42"/>
                  </a:cubicBezTo>
                  <a:cubicBezTo>
                    <a:pt x="31" y="42"/>
                    <a:pt x="32" y="41"/>
                    <a:pt x="32" y="40"/>
                  </a:cubicBezTo>
                  <a:close/>
                  <a:moveTo>
                    <a:pt x="4" y="10"/>
                  </a:moveTo>
                  <a:cubicBezTo>
                    <a:pt x="4" y="7"/>
                    <a:pt x="7" y="4"/>
                    <a:pt x="10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5" y="4"/>
                    <a:pt x="68" y="7"/>
                    <a:pt x="68" y="10"/>
                  </a:cubicBezTo>
                  <a:cubicBezTo>
                    <a:pt x="68" y="42"/>
                    <a:pt x="68" y="42"/>
                    <a:pt x="68" y="42"/>
                  </a:cubicBezTo>
                  <a:cubicBezTo>
                    <a:pt x="68" y="45"/>
                    <a:pt x="65" y="48"/>
                    <a:pt x="62" y="48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58" y="45"/>
                    <a:pt x="56" y="42"/>
                    <a:pt x="53" y="41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8" y="33"/>
                    <a:pt x="50" y="28"/>
                    <a:pt x="50" y="23"/>
                  </a:cubicBezTo>
                  <a:cubicBezTo>
                    <a:pt x="50" y="15"/>
                    <a:pt x="44" y="8"/>
                    <a:pt x="36" y="8"/>
                  </a:cubicBezTo>
                  <a:cubicBezTo>
                    <a:pt x="28" y="8"/>
                    <a:pt x="22" y="15"/>
                    <a:pt x="22" y="23"/>
                  </a:cubicBezTo>
                  <a:cubicBezTo>
                    <a:pt x="22" y="28"/>
                    <a:pt x="24" y="33"/>
                    <a:pt x="28" y="35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6" y="42"/>
                    <a:pt x="14" y="45"/>
                    <a:pt x="14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7" y="48"/>
                    <a:pt x="4" y="45"/>
                    <a:pt x="4" y="42"/>
                  </a:cubicBezTo>
                  <a:lnTo>
                    <a:pt x="4" y="1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2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32" name="Group 31"/>
          <p:cNvGrpSpPr/>
          <p:nvPr/>
        </p:nvGrpSpPr>
        <p:grpSpPr bwMode="auto">
          <a:xfrm>
            <a:off x="590196" y="1677810"/>
            <a:ext cx="556996" cy="550672"/>
            <a:chOff x="478415" y="2438758"/>
            <a:chExt cx="488235" cy="457929"/>
          </a:xfrm>
          <a:solidFill>
            <a:schemeClr val="accent1">
              <a:lumMod val="90000"/>
              <a:lumOff val="10000"/>
            </a:schemeClr>
          </a:solidFill>
        </p:grpSpPr>
        <p:grpSp>
          <p:nvGrpSpPr>
            <p:cNvPr id="17" name="Group 16"/>
            <p:cNvGrpSpPr/>
            <p:nvPr/>
          </p:nvGrpSpPr>
          <p:grpSpPr bwMode="auto">
            <a:xfrm>
              <a:off x="748505" y="2443804"/>
              <a:ext cx="218145" cy="452853"/>
              <a:chOff x="10391775" y="3720808"/>
              <a:chExt cx="317500" cy="659105"/>
            </a:xfrm>
            <a:grpFill/>
          </p:grpSpPr>
          <p:sp>
            <p:nvSpPr>
              <p:cNvPr id="18" name="Freeform 20"/>
              <p:cNvSpPr>
                <a:spLocks noEditPoints="1"/>
              </p:cNvSpPr>
              <p:nvPr/>
            </p:nvSpPr>
            <p:spPr bwMode="auto">
              <a:xfrm>
                <a:off x="10419064" y="3720808"/>
                <a:ext cx="245667" cy="238846"/>
              </a:xfrm>
              <a:custGeom>
                <a:avLst/>
                <a:gdLst>
                  <a:gd name="T0" fmla="*/ 16 w 32"/>
                  <a:gd name="T1" fmla="*/ 32 h 32"/>
                  <a:gd name="T2" fmla="*/ 32 w 32"/>
                  <a:gd name="T3" fmla="*/ 16 h 32"/>
                  <a:gd name="T4" fmla="*/ 16 w 32"/>
                  <a:gd name="T5" fmla="*/ 0 h 32"/>
                  <a:gd name="T6" fmla="*/ 0 w 32"/>
                  <a:gd name="T7" fmla="*/ 16 h 32"/>
                  <a:gd name="T8" fmla="*/ 16 w 32"/>
                  <a:gd name="T9" fmla="*/ 32 h 32"/>
                  <a:gd name="T10" fmla="*/ 16 w 32"/>
                  <a:gd name="T11" fmla="*/ 4 h 32"/>
                  <a:gd name="T12" fmla="*/ 28 w 32"/>
                  <a:gd name="T13" fmla="*/ 16 h 32"/>
                  <a:gd name="T14" fmla="*/ 16 w 32"/>
                  <a:gd name="T15" fmla="*/ 28 h 32"/>
                  <a:gd name="T16" fmla="*/ 4 w 32"/>
                  <a:gd name="T17" fmla="*/ 16 h 32"/>
                  <a:gd name="T18" fmla="*/ 16 w 32"/>
                  <a:gd name="T19" fmla="*/ 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 extrusionOk="0">
                    <a:moveTo>
                      <a:pt x="16" y="32"/>
                    </a:move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lose/>
                    <a:moveTo>
                      <a:pt x="16" y="4"/>
                    </a:moveTo>
                    <a:cubicBezTo>
                      <a:pt x="23" y="4"/>
                      <a:pt x="28" y="9"/>
                      <a:pt x="28" y="16"/>
                    </a:cubicBezTo>
                    <a:cubicBezTo>
                      <a:pt x="28" y="23"/>
                      <a:pt x="23" y="28"/>
                      <a:pt x="16" y="28"/>
                    </a:cubicBezTo>
                    <a:cubicBezTo>
                      <a:pt x="9" y="28"/>
                      <a:pt x="4" y="23"/>
                      <a:pt x="4" y="16"/>
                    </a:cubicBezTo>
                    <a:cubicBezTo>
                      <a:pt x="4" y="9"/>
                      <a:pt x="9" y="4"/>
                      <a:pt x="16" y="4"/>
                    </a:cubicBezTo>
                    <a:close/>
                  </a:path>
                </a:pathLst>
              </a:cu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rgbClr val="000000"/>
              </a:lnRef>
              <a:fillRef idx="0">
                <a:srgbClr val="000000"/>
              </a:fillRef>
              <a:effectRef idx="0">
                <a:srgbClr val="000000"/>
              </a:effectRef>
              <a:fontRef idx="minor">
                <a:schemeClr val="accen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19" name="Freeform 21"/>
              <p:cNvSpPr>
                <a:spLocks noEditPoints="1"/>
              </p:cNvSpPr>
              <p:nvPr/>
            </p:nvSpPr>
            <p:spPr bwMode="auto">
              <a:xfrm>
                <a:off x="10391775" y="3978275"/>
                <a:ext cx="317500" cy="401638"/>
              </a:xfrm>
              <a:custGeom>
                <a:avLst/>
                <a:gdLst>
                  <a:gd name="T0" fmla="*/ 24 w 48"/>
                  <a:gd name="T1" fmla="*/ 0 h 62"/>
                  <a:gd name="T2" fmla="*/ 0 w 48"/>
                  <a:gd name="T3" fmla="*/ 40 h 62"/>
                  <a:gd name="T4" fmla="*/ 2 w 48"/>
                  <a:gd name="T5" fmla="*/ 42 h 62"/>
                  <a:gd name="T6" fmla="*/ 14 w 48"/>
                  <a:gd name="T7" fmla="*/ 42 h 62"/>
                  <a:gd name="T8" fmla="*/ 14 w 48"/>
                  <a:gd name="T9" fmla="*/ 60 h 62"/>
                  <a:gd name="T10" fmla="*/ 16 w 48"/>
                  <a:gd name="T11" fmla="*/ 62 h 62"/>
                  <a:gd name="T12" fmla="*/ 32 w 48"/>
                  <a:gd name="T13" fmla="*/ 62 h 62"/>
                  <a:gd name="T14" fmla="*/ 34 w 48"/>
                  <a:gd name="T15" fmla="*/ 60 h 62"/>
                  <a:gd name="T16" fmla="*/ 34 w 48"/>
                  <a:gd name="T17" fmla="*/ 42 h 62"/>
                  <a:gd name="T18" fmla="*/ 46 w 48"/>
                  <a:gd name="T19" fmla="*/ 42 h 62"/>
                  <a:gd name="T20" fmla="*/ 48 w 48"/>
                  <a:gd name="T21" fmla="*/ 40 h 62"/>
                  <a:gd name="T22" fmla="*/ 24 w 48"/>
                  <a:gd name="T23" fmla="*/ 0 h 62"/>
                  <a:gd name="T24" fmla="*/ 31 w 48"/>
                  <a:gd name="T25" fmla="*/ 7 h 62"/>
                  <a:gd name="T26" fmla="*/ 24 w 48"/>
                  <a:gd name="T27" fmla="*/ 17 h 62"/>
                  <a:gd name="T28" fmla="*/ 17 w 48"/>
                  <a:gd name="T29" fmla="*/ 7 h 62"/>
                  <a:gd name="T30" fmla="*/ 24 w 48"/>
                  <a:gd name="T31" fmla="*/ 4 h 62"/>
                  <a:gd name="T32" fmla="*/ 31 w 48"/>
                  <a:gd name="T33" fmla="*/ 7 h 62"/>
                  <a:gd name="T34" fmla="*/ 18 w 48"/>
                  <a:gd name="T35" fmla="*/ 58 h 62"/>
                  <a:gd name="T36" fmla="*/ 18 w 48"/>
                  <a:gd name="T37" fmla="*/ 42 h 62"/>
                  <a:gd name="T38" fmla="*/ 30 w 48"/>
                  <a:gd name="T39" fmla="*/ 42 h 62"/>
                  <a:gd name="T40" fmla="*/ 30 w 48"/>
                  <a:gd name="T41" fmla="*/ 58 h 62"/>
                  <a:gd name="T42" fmla="*/ 18 w 48"/>
                  <a:gd name="T43" fmla="*/ 58 h 62"/>
                  <a:gd name="T44" fmla="*/ 32 w 48"/>
                  <a:gd name="T45" fmla="*/ 38 h 62"/>
                  <a:gd name="T46" fmla="*/ 16 w 48"/>
                  <a:gd name="T47" fmla="*/ 38 h 62"/>
                  <a:gd name="T48" fmla="*/ 4 w 48"/>
                  <a:gd name="T49" fmla="*/ 38 h 62"/>
                  <a:gd name="T50" fmla="*/ 14 w 48"/>
                  <a:gd name="T51" fmla="*/ 9 h 62"/>
                  <a:gd name="T52" fmla="*/ 22 w 48"/>
                  <a:gd name="T53" fmla="*/ 21 h 62"/>
                  <a:gd name="T54" fmla="*/ 24 w 48"/>
                  <a:gd name="T55" fmla="*/ 22 h 62"/>
                  <a:gd name="T56" fmla="*/ 26 w 48"/>
                  <a:gd name="T57" fmla="*/ 21 h 62"/>
                  <a:gd name="T58" fmla="*/ 34 w 48"/>
                  <a:gd name="T59" fmla="*/ 9 h 62"/>
                  <a:gd name="T60" fmla="*/ 44 w 48"/>
                  <a:gd name="T61" fmla="*/ 38 h 62"/>
                  <a:gd name="T62" fmla="*/ 32 w 48"/>
                  <a:gd name="T63" fmla="*/ 3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8" h="62" extrusionOk="0">
                    <a:moveTo>
                      <a:pt x="24" y="0"/>
                    </a:moveTo>
                    <a:cubicBezTo>
                      <a:pt x="11" y="0"/>
                      <a:pt x="0" y="18"/>
                      <a:pt x="0" y="40"/>
                    </a:cubicBezTo>
                    <a:cubicBezTo>
                      <a:pt x="0" y="41"/>
                      <a:pt x="1" y="42"/>
                      <a:pt x="2" y="42"/>
                    </a:cubicBezTo>
                    <a:cubicBezTo>
                      <a:pt x="14" y="42"/>
                      <a:pt x="14" y="42"/>
                      <a:pt x="14" y="42"/>
                    </a:cubicBezTo>
                    <a:cubicBezTo>
                      <a:pt x="14" y="60"/>
                      <a:pt x="14" y="60"/>
                      <a:pt x="14" y="60"/>
                    </a:cubicBezTo>
                    <a:cubicBezTo>
                      <a:pt x="14" y="61"/>
                      <a:pt x="15" y="62"/>
                      <a:pt x="16" y="62"/>
                    </a:cubicBezTo>
                    <a:cubicBezTo>
                      <a:pt x="32" y="62"/>
                      <a:pt x="32" y="62"/>
                      <a:pt x="32" y="62"/>
                    </a:cubicBezTo>
                    <a:cubicBezTo>
                      <a:pt x="33" y="62"/>
                      <a:pt x="34" y="61"/>
                      <a:pt x="34" y="60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46" y="42"/>
                      <a:pt x="46" y="42"/>
                      <a:pt x="46" y="42"/>
                    </a:cubicBezTo>
                    <a:cubicBezTo>
                      <a:pt x="47" y="42"/>
                      <a:pt x="48" y="41"/>
                      <a:pt x="48" y="40"/>
                    </a:cubicBezTo>
                    <a:cubicBezTo>
                      <a:pt x="48" y="18"/>
                      <a:pt x="37" y="0"/>
                      <a:pt x="24" y="0"/>
                    </a:cubicBezTo>
                    <a:close/>
                    <a:moveTo>
                      <a:pt x="31" y="7"/>
                    </a:moveTo>
                    <a:cubicBezTo>
                      <a:pt x="24" y="17"/>
                      <a:pt x="24" y="17"/>
                      <a:pt x="24" y="1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9" y="5"/>
                      <a:pt x="22" y="4"/>
                      <a:pt x="24" y="4"/>
                    </a:cubicBezTo>
                    <a:cubicBezTo>
                      <a:pt x="26" y="4"/>
                      <a:pt x="29" y="5"/>
                      <a:pt x="31" y="7"/>
                    </a:cubicBezTo>
                    <a:close/>
                    <a:moveTo>
                      <a:pt x="18" y="58"/>
                    </a:moveTo>
                    <a:cubicBezTo>
                      <a:pt x="18" y="42"/>
                      <a:pt x="18" y="42"/>
                      <a:pt x="18" y="42"/>
                    </a:cubicBezTo>
                    <a:cubicBezTo>
                      <a:pt x="30" y="42"/>
                      <a:pt x="30" y="42"/>
                      <a:pt x="30" y="42"/>
                    </a:cubicBezTo>
                    <a:cubicBezTo>
                      <a:pt x="30" y="58"/>
                      <a:pt x="30" y="58"/>
                      <a:pt x="30" y="58"/>
                    </a:cubicBezTo>
                    <a:lnTo>
                      <a:pt x="18" y="58"/>
                    </a:lnTo>
                    <a:close/>
                    <a:moveTo>
                      <a:pt x="32" y="38"/>
                    </a:moveTo>
                    <a:cubicBezTo>
                      <a:pt x="16" y="38"/>
                      <a:pt x="16" y="38"/>
                      <a:pt x="16" y="38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4" y="26"/>
                      <a:pt x="8" y="15"/>
                      <a:pt x="14" y="9"/>
                    </a:cubicBezTo>
                    <a:cubicBezTo>
                      <a:pt x="22" y="21"/>
                      <a:pt x="22" y="21"/>
                      <a:pt x="22" y="21"/>
                    </a:cubicBezTo>
                    <a:cubicBezTo>
                      <a:pt x="23" y="22"/>
                      <a:pt x="23" y="22"/>
                      <a:pt x="24" y="22"/>
                    </a:cubicBezTo>
                    <a:cubicBezTo>
                      <a:pt x="25" y="22"/>
                      <a:pt x="25" y="22"/>
                      <a:pt x="26" y="21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40" y="15"/>
                      <a:pt x="44" y="26"/>
                      <a:pt x="44" y="38"/>
                    </a:cubicBezTo>
                    <a:lnTo>
                      <a:pt x="32" y="38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rgbClr val="000000"/>
              </a:lnRef>
              <a:fillRef idx="0">
                <a:srgbClr val="000000"/>
              </a:fillRef>
              <a:effectRef idx="0">
                <a:srgbClr val="000000"/>
              </a:effectRef>
              <a:fontRef idx="minor">
                <a:schemeClr val="accen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</p:grpSp>
        <p:grpSp>
          <p:nvGrpSpPr>
            <p:cNvPr id="25" name="Group 101"/>
            <p:cNvGrpSpPr>
              <a:grpSpLocks noChangeAspect="1"/>
            </p:cNvGrpSpPr>
            <p:nvPr/>
          </p:nvGrpSpPr>
          <p:grpSpPr bwMode="auto">
            <a:xfrm>
              <a:off x="478415" y="2438758"/>
              <a:ext cx="201612" cy="457929"/>
              <a:chOff x="1622" y="2071"/>
              <a:chExt cx="129" cy="293"/>
            </a:xfrm>
            <a:grpFill/>
          </p:grpSpPr>
          <p:sp>
            <p:nvSpPr>
              <p:cNvPr id="26" name="Freeform 102"/>
              <p:cNvSpPr>
                <a:spLocks noEditPoints="1"/>
              </p:cNvSpPr>
              <p:nvPr/>
            </p:nvSpPr>
            <p:spPr bwMode="auto">
              <a:xfrm>
                <a:off x="1636" y="2071"/>
                <a:ext cx="108" cy="105"/>
              </a:xfrm>
              <a:custGeom>
                <a:avLst/>
                <a:gdLst>
                  <a:gd name="T0" fmla="*/ 48 w 96"/>
                  <a:gd name="T1" fmla="*/ 96 h 96"/>
                  <a:gd name="T2" fmla="*/ 0 w 96"/>
                  <a:gd name="T3" fmla="*/ 48 h 96"/>
                  <a:gd name="T4" fmla="*/ 48 w 96"/>
                  <a:gd name="T5" fmla="*/ 0 h 96"/>
                  <a:gd name="T6" fmla="*/ 96 w 96"/>
                  <a:gd name="T7" fmla="*/ 48 h 96"/>
                  <a:gd name="T8" fmla="*/ 48 w 96"/>
                  <a:gd name="T9" fmla="*/ 96 h 96"/>
                  <a:gd name="T10" fmla="*/ 48 w 96"/>
                  <a:gd name="T11" fmla="*/ 12 h 96"/>
                  <a:gd name="T12" fmla="*/ 12 w 96"/>
                  <a:gd name="T13" fmla="*/ 48 h 96"/>
                  <a:gd name="T14" fmla="*/ 48 w 96"/>
                  <a:gd name="T15" fmla="*/ 84 h 96"/>
                  <a:gd name="T16" fmla="*/ 84 w 96"/>
                  <a:gd name="T17" fmla="*/ 48 h 96"/>
                  <a:gd name="T18" fmla="*/ 48 w 96"/>
                  <a:gd name="T19" fmla="*/ 1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6" h="96" extrusionOk="0">
                    <a:moveTo>
                      <a:pt x="48" y="96"/>
                    </a:moveTo>
                    <a:cubicBezTo>
                      <a:pt x="22" y="96"/>
                      <a:pt x="0" y="75"/>
                      <a:pt x="0" y="48"/>
                    </a:cubicBezTo>
                    <a:cubicBezTo>
                      <a:pt x="0" y="22"/>
                      <a:pt x="22" y="0"/>
                      <a:pt x="48" y="0"/>
                    </a:cubicBezTo>
                    <a:cubicBezTo>
                      <a:pt x="75" y="0"/>
                      <a:pt x="96" y="22"/>
                      <a:pt x="96" y="48"/>
                    </a:cubicBezTo>
                    <a:cubicBezTo>
                      <a:pt x="96" y="75"/>
                      <a:pt x="75" y="96"/>
                      <a:pt x="48" y="96"/>
                    </a:cubicBezTo>
                    <a:close/>
                    <a:moveTo>
                      <a:pt x="48" y="12"/>
                    </a:moveTo>
                    <a:cubicBezTo>
                      <a:pt x="28" y="12"/>
                      <a:pt x="12" y="28"/>
                      <a:pt x="12" y="48"/>
                    </a:cubicBezTo>
                    <a:cubicBezTo>
                      <a:pt x="12" y="68"/>
                      <a:pt x="28" y="84"/>
                      <a:pt x="48" y="84"/>
                    </a:cubicBezTo>
                    <a:cubicBezTo>
                      <a:pt x="68" y="84"/>
                      <a:pt x="84" y="68"/>
                      <a:pt x="84" y="48"/>
                    </a:cubicBezTo>
                    <a:cubicBezTo>
                      <a:pt x="84" y="28"/>
                      <a:pt x="68" y="12"/>
                      <a:pt x="48" y="12"/>
                    </a:cubicBezTo>
                    <a:close/>
                  </a:path>
                </a:pathLst>
              </a:cu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rgbClr val="000000"/>
              </a:lnRef>
              <a:fillRef idx="0">
                <a:srgbClr val="000000"/>
              </a:fillRef>
              <a:effectRef idx="0">
                <a:srgbClr val="000000"/>
              </a:effectRef>
              <a:fontRef idx="minor">
                <a:schemeClr val="accen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  <p:sp>
            <p:nvSpPr>
              <p:cNvPr id="27" name="Freeform 103"/>
              <p:cNvSpPr>
                <a:spLocks noEditPoints="1"/>
              </p:cNvSpPr>
              <p:nvPr/>
            </p:nvSpPr>
            <p:spPr bwMode="auto">
              <a:xfrm>
                <a:off x="1622" y="2187"/>
                <a:ext cx="129" cy="177"/>
              </a:xfrm>
              <a:custGeom>
                <a:avLst/>
                <a:gdLst>
                  <a:gd name="T0" fmla="*/ 96 w 144"/>
                  <a:gd name="T1" fmla="*/ 180 h 180"/>
                  <a:gd name="T2" fmla="*/ 48 w 144"/>
                  <a:gd name="T3" fmla="*/ 180 h 180"/>
                  <a:gd name="T4" fmla="*/ 42 w 144"/>
                  <a:gd name="T5" fmla="*/ 174 h 180"/>
                  <a:gd name="T6" fmla="*/ 42 w 144"/>
                  <a:gd name="T7" fmla="*/ 99 h 180"/>
                  <a:gd name="T8" fmla="*/ 0 w 144"/>
                  <a:gd name="T9" fmla="*/ 6 h 180"/>
                  <a:gd name="T10" fmla="*/ 6 w 144"/>
                  <a:gd name="T11" fmla="*/ 0 h 180"/>
                  <a:gd name="T12" fmla="*/ 138 w 144"/>
                  <a:gd name="T13" fmla="*/ 0 h 180"/>
                  <a:gd name="T14" fmla="*/ 144 w 144"/>
                  <a:gd name="T15" fmla="*/ 6 h 180"/>
                  <a:gd name="T16" fmla="*/ 102 w 144"/>
                  <a:gd name="T17" fmla="*/ 99 h 180"/>
                  <a:gd name="T18" fmla="*/ 102 w 144"/>
                  <a:gd name="T19" fmla="*/ 174 h 180"/>
                  <a:gd name="T20" fmla="*/ 96 w 144"/>
                  <a:gd name="T21" fmla="*/ 180 h 180"/>
                  <a:gd name="T22" fmla="*/ 54 w 144"/>
                  <a:gd name="T23" fmla="*/ 168 h 180"/>
                  <a:gd name="T24" fmla="*/ 90 w 144"/>
                  <a:gd name="T25" fmla="*/ 168 h 180"/>
                  <a:gd name="T26" fmla="*/ 90 w 144"/>
                  <a:gd name="T27" fmla="*/ 96 h 180"/>
                  <a:gd name="T28" fmla="*/ 93 w 144"/>
                  <a:gd name="T29" fmla="*/ 91 h 180"/>
                  <a:gd name="T30" fmla="*/ 132 w 144"/>
                  <a:gd name="T31" fmla="*/ 12 h 180"/>
                  <a:gd name="T32" fmla="*/ 12 w 144"/>
                  <a:gd name="T33" fmla="*/ 12 h 180"/>
                  <a:gd name="T34" fmla="*/ 51 w 144"/>
                  <a:gd name="T35" fmla="*/ 91 h 180"/>
                  <a:gd name="T36" fmla="*/ 54 w 144"/>
                  <a:gd name="T37" fmla="*/ 96 h 180"/>
                  <a:gd name="T38" fmla="*/ 54 w 144"/>
                  <a:gd name="T39" fmla="*/ 168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4" h="180" extrusionOk="0">
                    <a:moveTo>
                      <a:pt x="96" y="180"/>
                    </a:moveTo>
                    <a:cubicBezTo>
                      <a:pt x="48" y="180"/>
                      <a:pt x="48" y="180"/>
                      <a:pt x="48" y="180"/>
                    </a:cubicBezTo>
                    <a:cubicBezTo>
                      <a:pt x="45" y="180"/>
                      <a:pt x="42" y="177"/>
                      <a:pt x="42" y="174"/>
                    </a:cubicBezTo>
                    <a:cubicBezTo>
                      <a:pt x="42" y="99"/>
                      <a:pt x="42" y="99"/>
                      <a:pt x="42" y="99"/>
                    </a:cubicBezTo>
                    <a:cubicBezTo>
                      <a:pt x="15" y="82"/>
                      <a:pt x="0" y="49"/>
                      <a:pt x="0" y="6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138" y="0"/>
                      <a:pt x="138" y="0"/>
                      <a:pt x="138" y="0"/>
                    </a:cubicBezTo>
                    <a:cubicBezTo>
                      <a:pt x="141" y="0"/>
                      <a:pt x="144" y="3"/>
                      <a:pt x="144" y="6"/>
                    </a:cubicBezTo>
                    <a:cubicBezTo>
                      <a:pt x="144" y="49"/>
                      <a:pt x="129" y="82"/>
                      <a:pt x="102" y="99"/>
                    </a:cubicBezTo>
                    <a:cubicBezTo>
                      <a:pt x="102" y="174"/>
                      <a:pt x="102" y="174"/>
                      <a:pt x="102" y="174"/>
                    </a:cubicBezTo>
                    <a:cubicBezTo>
                      <a:pt x="102" y="177"/>
                      <a:pt x="99" y="180"/>
                      <a:pt x="96" y="180"/>
                    </a:cubicBezTo>
                    <a:close/>
                    <a:moveTo>
                      <a:pt x="54" y="168"/>
                    </a:moveTo>
                    <a:cubicBezTo>
                      <a:pt x="90" y="168"/>
                      <a:pt x="90" y="168"/>
                      <a:pt x="90" y="168"/>
                    </a:cubicBezTo>
                    <a:cubicBezTo>
                      <a:pt x="90" y="96"/>
                      <a:pt x="90" y="96"/>
                      <a:pt x="90" y="96"/>
                    </a:cubicBezTo>
                    <a:cubicBezTo>
                      <a:pt x="90" y="94"/>
                      <a:pt x="91" y="92"/>
                      <a:pt x="93" y="91"/>
                    </a:cubicBezTo>
                    <a:cubicBezTo>
                      <a:pt x="117" y="77"/>
                      <a:pt x="131" y="49"/>
                      <a:pt x="13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4" y="49"/>
                      <a:pt x="28" y="77"/>
                      <a:pt x="51" y="91"/>
                    </a:cubicBezTo>
                    <a:cubicBezTo>
                      <a:pt x="53" y="92"/>
                      <a:pt x="54" y="94"/>
                      <a:pt x="54" y="96"/>
                    </a:cubicBezTo>
                    <a:lnTo>
                      <a:pt x="54" y="168"/>
                    </a:lnTo>
                    <a:close/>
                  </a:path>
                </a:pathLst>
              </a:cu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rgbClr val="000000"/>
              </a:lnRef>
              <a:fillRef idx="0">
                <a:srgbClr val="000000"/>
              </a:fillRef>
              <a:effectRef idx="0">
                <a:srgbClr val="000000"/>
              </a:effectRef>
              <a:fontRef idx="minor">
                <a:schemeClr val="accen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 sz="1800"/>
              </a:p>
            </p:txBody>
          </p:sp>
        </p:grpSp>
      </p:grpSp>
      <p:sp>
        <p:nvSpPr>
          <p:cNvPr id="34" name="TextBox 33"/>
          <p:cNvSpPr txBox="1"/>
          <p:nvPr/>
        </p:nvSpPr>
        <p:spPr bwMode="auto">
          <a:xfrm>
            <a:off x="1323479" y="1579172"/>
            <a:ext cx="3969466" cy="12158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300"/>
              </a:spcAft>
              <a:defRPr/>
            </a:pPr>
            <a:r>
              <a:rPr lang="fr-FR" sz="1600" b="1"/>
              <a:t>Students, Families &amp; Citizens</a:t>
            </a:r>
            <a:endParaRPr/>
          </a:p>
          <a:p>
            <a:pPr algn="just">
              <a:spcAft>
                <a:spcPts val="300"/>
              </a:spcAft>
              <a:defRPr/>
            </a:pPr>
            <a:endParaRPr lang="fr-FR" sz="1100" b="1"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Personalised learning </a:t>
            </a:r>
            <a:r>
              <a:rPr lang="fr-FR" sz="1200"/>
              <a:t>environments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/>
              <a:t>A </a:t>
            </a:r>
            <a:r>
              <a:rPr lang="fr-FR" sz="1200" b="1"/>
              <a:t>lifelong guidance </a:t>
            </a:r>
            <a:r>
              <a:rPr lang="fr-FR" sz="1200"/>
              <a:t>system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Relevant training </a:t>
            </a:r>
            <a:r>
              <a:rPr lang="fr-FR" sz="1200"/>
              <a:t>(skills &amp; labour market)</a:t>
            </a:r>
            <a:endParaRPr lang="fr-FR" sz="1200" b="1"/>
          </a:p>
        </p:txBody>
      </p:sp>
      <p:sp>
        <p:nvSpPr>
          <p:cNvPr id="35" name="TextBox 34"/>
          <p:cNvSpPr txBox="1"/>
          <p:nvPr/>
        </p:nvSpPr>
        <p:spPr bwMode="auto">
          <a:xfrm>
            <a:off x="1307314" y="3185142"/>
            <a:ext cx="3275762" cy="15851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300"/>
              </a:spcAft>
              <a:defRPr/>
            </a:pPr>
            <a:r>
              <a:rPr lang="fr-FR" sz="1600" b="1"/>
              <a:t>Teachers, Universities</a:t>
            </a:r>
            <a:endParaRPr/>
          </a:p>
          <a:p>
            <a:pPr algn="just">
              <a:spcAft>
                <a:spcPts val="300"/>
              </a:spcAft>
              <a:defRPr/>
            </a:pPr>
            <a:endParaRPr lang="fr-FR" sz="1100" b="1"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Reinforced knowledge </a:t>
            </a:r>
            <a:r>
              <a:rPr lang="fr-FR" sz="1200"/>
              <a:t>of students’ needs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/>
              <a:t>More </a:t>
            </a:r>
            <a:r>
              <a:rPr lang="fr-FR" sz="1200" b="1"/>
              <a:t>relevant training </a:t>
            </a:r>
            <a:r>
              <a:rPr lang="fr-FR" sz="1200"/>
              <a:t>&amp; international </a:t>
            </a:r>
            <a:r>
              <a:rPr lang="fr-FR" sz="1200" b="1"/>
              <a:t>mobility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Better understanding </a:t>
            </a:r>
            <a:r>
              <a:rPr lang="fr-FR" sz="1200"/>
              <a:t>of education &amp; guidance mechanisms</a:t>
            </a:r>
            <a:endParaRPr/>
          </a:p>
        </p:txBody>
      </p:sp>
      <p:sp>
        <p:nvSpPr>
          <p:cNvPr id="36" name="TextBox 35"/>
          <p:cNvSpPr txBox="1"/>
          <p:nvPr/>
        </p:nvSpPr>
        <p:spPr bwMode="auto">
          <a:xfrm>
            <a:off x="5631027" y="1566014"/>
            <a:ext cx="3279683" cy="11582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300"/>
              </a:spcAft>
              <a:defRPr/>
            </a:pPr>
            <a:r>
              <a:rPr lang="fr-FR" sz="1600" b="1"/>
              <a:t>Decision-makers</a:t>
            </a:r>
            <a:endParaRPr/>
          </a:p>
          <a:p>
            <a:pPr algn="just">
              <a:spcAft>
                <a:spcPts val="300"/>
              </a:spcAft>
              <a:defRPr/>
            </a:pPr>
            <a:r>
              <a:rPr lang="fr-FR" sz="1100" b="1"/>
              <a:t> </a:t>
            </a:r>
            <a:endParaRPr sz="1050"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Evidence-based decisions </a:t>
            </a:r>
            <a:r>
              <a:rPr lang="fr-FR" sz="1200"/>
              <a:t>&amp; prospective models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Data-assisted management</a:t>
            </a:r>
            <a:endParaRPr lang="fr-FR" sz="1200"/>
          </a:p>
        </p:txBody>
      </p:sp>
      <p:sp>
        <p:nvSpPr>
          <p:cNvPr id="37" name="TextBox 36"/>
          <p:cNvSpPr txBox="1"/>
          <p:nvPr/>
        </p:nvSpPr>
        <p:spPr bwMode="auto">
          <a:xfrm>
            <a:off x="5646150" y="3121093"/>
            <a:ext cx="3279180" cy="12158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300"/>
              </a:spcAft>
              <a:defRPr/>
            </a:pPr>
            <a:r>
              <a:rPr lang="fr-FR" sz="1600" b="1"/>
              <a:t>EdTech companies</a:t>
            </a:r>
            <a:endParaRPr/>
          </a:p>
          <a:p>
            <a:pPr algn="just">
              <a:spcAft>
                <a:spcPts val="300"/>
              </a:spcAft>
              <a:defRPr/>
            </a:pPr>
            <a:endParaRPr lang="fr-FR" sz="1100" b="1"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Assess the impact </a:t>
            </a:r>
            <a:r>
              <a:rPr lang="fr-FR" sz="1200"/>
              <a:t>of their solutions</a:t>
            </a:r>
            <a:endParaRPr lang="fr-FR" sz="1200" b="1"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/>
              <a:t>Better understand </a:t>
            </a:r>
            <a:r>
              <a:rPr lang="fr-FR" sz="1200" b="1"/>
              <a:t>users’ needs</a:t>
            </a:r>
            <a:endParaRPr/>
          </a:p>
          <a:p>
            <a:pPr marL="171446" indent="-171446" algn="just">
              <a:spcAft>
                <a:spcPts val="300"/>
              </a:spcAft>
              <a:buFontTx/>
              <a:buChar char="-"/>
              <a:defRPr/>
            </a:pPr>
            <a:r>
              <a:rPr lang="fr-FR" sz="1200" b="1"/>
              <a:t>Improving their outcomes</a:t>
            </a:r>
            <a:endParaRPr/>
          </a:p>
        </p:txBody>
      </p:sp>
      <p:grpSp>
        <p:nvGrpSpPr>
          <p:cNvPr id="38" name="Group 159"/>
          <p:cNvGrpSpPr>
            <a:grpSpLocks noChangeAspect="1"/>
          </p:cNvGrpSpPr>
          <p:nvPr/>
        </p:nvGrpSpPr>
        <p:grpSpPr bwMode="auto">
          <a:xfrm>
            <a:off x="4956362" y="3166507"/>
            <a:ext cx="524782" cy="663374"/>
            <a:chOff x="3480" y="3000"/>
            <a:chExt cx="337" cy="426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9" name="Freeform 160"/>
            <p:cNvSpPr>
              <a:spLocks noEditPoints="1"/>
            </p:cNvSpPr>
            <p:nvPr/>
          </p:nvSpPr>
          <p:spPr bwMode="auto">
            <a:xfrm>
              <a:off x="3480" y="3142"/>
              <a:ext cx="195" cy="284"/>
            </a:xfrm>
            <a:custGeom>
              <a:avLst/>
              <a:gdLst>
                <a:gd name="T0" fmla="*/ 126 w 132"/>
                <a:gd name="T1" fmla="*/ 192 h 192"/>
                <a:gd name="T2" fmla="*/ 6 w 132"/>
                <a:gd name="T3" fmla="*/ 192 h 192"/>
                <a:gd name="T4" fmla="*/ 0 w 132"/>
                <a:gd name="T5" fmla="*/ 186 h 192"/>
                <a:gd name="T6" fmla="*/ 0 w 132"/>
                <a:gd name="T7" fmla="*/ 6 h 192"/>
                <a:gd name="T8" fmla="*/ 6 w 132"/>
                <a:gd name="T9" fmla="*/ 0 h 192"/>
                <a:gd name="T10" fmla="*/ 126 w 132"/>
                <a:gd name="T11" fmla="*/ 0 h 192"/>
                <a:gd name="T12" fmla="*/ 132 w 132"/>
                <a:gd name="T13" fmla="*/ 6 h 192"/>
                <a:gd name="T14" fmla="*/ 132 w 132"/>
                <a:gd name="T15" fmla="*/ 186 h 192"/>
                <a:gd name="T16" fmla="*/ 126 w 132"/>
                <a:gd name="T17" fmla="*/ 192 h 192"/>
                <a:gd name="T18" fmla="*/ 12 w 132"/>
                <a:gd name="T19" fmla="*/ 180 h 192"/>
                <a:gd name="T20" fmla="*/ 120 w 132"/>
                <a:gd name="T21" fmla="*/ 180 h 192"/>
                <a:gd name="T22" fmla="*/ 120 w 132"/>
                <a:gd name="T23" fmla="*/ 12 h 192"/>
                <a:gd name="T24" fmla="*/ 12 w 132"/>
                <a:gd name="T25" fmla="*/ 12 h 192"/>
                <a:gd name="T26" fmla="*/ 12 w 132"/>
                <a:gd name="T27" fmla="*/ 18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2" h="192" extrusionOk="0">
                  <a:moveTo>
                    <a:pt x="126" y="192"/>
                  </a:moveTo>
                  <a:cubicBezTo>
                    <a:pt x="6" y="192"/>
                    <a:pt x="6" y="192"/>
                    <a:pt x="6" y="192"/>
                  </a:cubicBezTo>
                  <a:cubicBezTo>
                    <a:pt x="3" y="192"/>
                    <a:pt x="0" y="190"/>
                    <a:pt x="0" y="18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186"/>
                    <a:pt x="132" y="186"/>
                    <a:pt x="132" y="186"/>
                  </a:cubicBezTo>
                  <a:cubicBezTo>
                    <a:pt x="132" y="190"/>
                    <a:pt x="129" y="192"/>
                    <a:pt x="126" y="192"/>
                  </a:cubicBezTo>
                  <a:close/>
                  <a:moveTo>
                    <a:pt x="12" y="180"/>
                  </a:moveTo>
                  <a:cubicBezTo>
                    <a:pt x="120" y="180"/>
                    <a:pt x="120" y="180"/>
                    <a:pt x="120" y="180"/>
                  </a:cubicBezTo>
                  <a:cubicBezTo>
                    <a:pt x="120" y="12"/>
                    <a:pt x="120" y="12"/>
                    <a:pt x="120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0" name="Freeform 161"/>
            <p:cNvSpPr>
              <a:spLocks noEditPoints="1"/>
            </p:cNvSpPr>
            <p:nvPr/>
          </p:nvSpPr>
          <p:spPr bwMode="auto">
            <a:xfrm>
              <a:off x="3622" y="3000"/>
              <a:ext cx="195" cy="426"/>
            </a:xfrm>
            <a:custGeom>
              <a:avLst/>
              <a:gdLst>
                <a:gd name="T0" fmla="*/ 126 w 132"/>
                <a:gd name="T1" fmla="*/ 288 h 288"/>
                <a:gd name="T2" fmla="*/ 30 w 132"/>
                <a:gd name="T3" fmla="*/ 288 h 288"/>
                <a:gd name="T4" fmla="*/ 24 w 132"/>
                <a:gd name="T5" fmla="*/ 282 h 288"/>
                <a:gd name="T6" fmla="*/ 24 w 132"/>
                <a:gd name="T7" fmla="*/ 108 h 288"/>
                <a:gd name="T8" fmla="*/ 6 w 132"/>
                <a:gd name="T9" fmla="*/ 108 h 288"/>
                <a:gd name="T10" fmla="*/ 0 w 132"/>
                <a:gd name="T11" fmla="*/ 102 h 288"/>
                <a:gd name="T12" fmla="*/ 0 w 132"/>
                <a:gd name="T13" fmla="*/ 6 h 288"/>
                <a:gd name="T14" fmla="*/ 6 w 132"/>
                <a:gd name="T15" fmla="*/ 0 h 288"/>
                <a:gd name="T16" fmla="*/ 126 w 132"/>
                <a:gd name="T17" fmla="*/ 0 h 288"/>
                <a:gd name="T18" fmla="*/ 132 w 132"/>
                <a:gd name="T19" fmla="*/ 6 h 288"/>
                <a:gd name="T20" fmla="*/ 132 w 132"/>
                <a:gd name="T21" fmla="*/ 282 h 288"/>
                <a:gd name="T22" fmla="*/ 126 w 132"/>
                <a:gd name="T23" fmla="*/ 288 h 288"/>
                <a:gd name="T24" fmla="*/ 36 w 132"/>
                <a:gd name="T25" fmla="*/ 276 h 288"/>
                <a:gd name="T26" fmla="*/ 120 w 132"/>
                <a:gd name="T27" fmla="*/ 276 h 288"/>
                <a:gd name="T28" fmla="*/ 120 w 132"/>
                <a:gd name="T29" fmla="*/ 12 h 288"/>
                <a:gd name="T30" fmla="*/ 12 w 132"/>
                <a:gd name="T31" fmla="*/ 12 h 288"/>
                <a:gd name="T32" fmla="*/ 12 w 132"/>
                <a:gd name="T33" fmla="*/ 96 h 288"/>
                <a:gd name="T34" fmla="*/ 30 w 132"/>
                <a:gd name="T35" fmla="*/ 96 h 288"/>
                <a:gd name="T36" fmla="*/ 36 w 132"/>
                <a:gd name="T37" fmla="*/ 102 h 288"/>
                <a:gd name="T38" fmla="*/ 36 w 132"/>
                <a:gd name="T39" fmla="*/ 276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2" h="288" extrusionOk="0">
                  <a:moveTo>
                    <a:pt x="126" y="288"/>
                  </a:moveTo>
                  <a:cubicBezTo>
                    <a:pt x="30" y="288"/>
                    <a:pt x="30" y="288"/>
                    <a:pt x="30" y="288"/>
                  </a:cubicBezTo>
                  <a:cubicBezTo>
                    <a:pt x="27" y="288"/>
                    <a:pt x="24" y="286"/>
                    <a:pt x="24" y="282"/>
                  </a:cubicBezTo>
                  <a:cubicBezTo>
                    <a:pt x="24" y="108"/>
                    <a:pt x="24" y="108"/>
                    <a:pt x="24" y="108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3" y="108"/>
                    <a:pt x="0" y="106"/>
                    <a:pt x="0" y="10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282"/>
                    <a:pt x="132" y="282"/>
                    <a:pt x="132" y="282"/>
                  </a:cubicBezTo>
                  <a:cubicBezTo>
                    <a:pt x="132" y="286"/>
                    <a:pt x="129" y="288"/>
                    <a:pt x="126" y="288"/>
                  </a:cubicBezTo>
                  <a:close/>
                  <a:moveTo>
                    <a:pt x="36" y="276"/>
                  </a:moveTo>
                  <a:cubicBezTo>
                    <a:pt x="120" y="276"/>
                    <a:pt x="120" y="276"/>
                    <a:pt x="120" y="276"/>
                  </a:cubicBezTo>
                  <a:cubicBezTo>
                    <a:pt x="120" y="12"/>
                    <a:pt x="120" y="12"/>
                    <a:pt x="120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96"/>
                    <a:pt x="12" y="96"/>
                    <a:pt x="12" y="96"/>
                  </a:cubicBezTo>
                  <a:cubicBezTo>
                    <a:pt x="30" y="96"/>
                    <a:pt x="30" y="96"/>
                    <a:pt x="30" y="96"/>
                  </a:cubicBezTo>
                  <a:cubicBezTo>
                    <a:pt x="33" y="96"/>
                    <a:pt x="36" y="99"/>
                    <a:pt x="36" y="102"/>
                  </a:cubicBezTo>
                  <a:lnTo>
                    <a:pt x="36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1" name="Freeform 162"/>
            <p:cNvSpPr>
              <a:spLocks noEditPoints="1"/>
            </p:cNvSpPr>
            <p:nvPr/>
          </p:nvSpPr>
          <p:spPr bwMode="auto">
            <a:xfrm>
              <a:off x="3711" y="3355"/>
              <a:ext cx="71" cy="71"/>
            </a:xfrm>
            <a:custGeom>
              <a:avLst/>
              <a:gdLst>
                <a:gd name="T0" fmla="*/ 42 w 48"/>
                <a:gd name="T1" fmla="*/ 48 h 48"/>
                <a:gd name="T2" fmla="*/ 6 w 48"/>
                <a:gd name="T3" fmla="*/ 48 h 48"/>
                <a:gd name="T4" fmla="*/ 0 w 48"/>
                <a:gd name="T5" fmla="*/ 42 h 48"/>
                <a:gd name="T6" fmla="*/ 0 w 48"/>
                <a:gd name="T7" fmla="*/ 6 h 48"/>
                <a:gd name="T8" fmla="*/ 6 w 48"/>
                <a:gd name="T9" fmla="*/ 0 h 48"/>
                <a:gd name="T10" fmla="*/ 42 w 48"/>
                <a:gd name="T11" fmla="*/ 0 h 48"/>
                <a:gd name="T12" fmla="*/ 48 w 48"/>
                <a:gd name="T13" fmla="*/ 6 h 48"/>
                <a:gd name="T14" fmla="*/ 48 w 48"/>
                <a:gd name="T15" fmla="*/ 42 h 48"/>
                <a:gd name="T16" fmla="*/ 42 w 48"/>
                <a:gd name="T17" fmla="*/ 48 h 48"/>
                <a:gd name="T18" fmla="*/ 12 w 48"/>
                <a:gd name="T19" fmla="*/ 36 h 48"/>
                <a:gd name="T20" fmla="*/ 36 w 48"/>
                <a:gd name="T21" fmla="*/ 36 h 48"/>
                <a:gd name="T22" fmla="*/ 36 w 48"/>
                <a:gd name="T23" fmla="*/ 12 h 48"/>
                <a:gd name="T24" fmla="*/ 12 w 48"/>
                <a:gd name="T25" fmla="*/ 12 h 48"/>
                <a:gd name="T26" fmla="*/ 12 w 48"/>
                <a:gd name="T27" fmla="*/ 3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 extrusionOk="0">
                  <a:moveTo>
                    <a:pt x="42" y="48"/>
                  </a:moveTo>
                  <a:cubicBezTo>
                    <a:pt x="6" y="48"/>
                    <a:pt x="6" y="48"/>
                    <a:pt x="6" y="48"/>
                  </a:cubicBezTo>
                  <a:cubicBezTo>
                    <a:pt x="3" y="48"/>
                    <a:pt x="0" y="46"/>
                    <a:pt x="0" y="4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0"/>
                    <a:pt x="48" y="3"/>
                    <a:pt x="48" y="6"/>
                  </a:cubicBezTo>
                  <a:cubicBezTo>
                    <a:pt x="48" y="42"/>
                    <a:pt x="48" y="42"/>
                    <a:pt x="48" y="42"/>
                  </a:cubicBezTo>
                  <a:cubicBezTo>
                    <a:pt x="48" y="46"/>
                    <a:pt x="45" y="48"/>
                    <a:pt x="42" y="48"/>
                  </a:cubicBezTo>
                  <a:close/>
                  <a:moveTo>
                    <a:pt x="12" y="36"/>
                  </a:moveTo>
                  <a:cubicBezTo>
                    <a:pt x="36" y="36"/>
                    <a:pt x="36" y="36"/>
                    <a:pt x="36" y="3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2" name="Freeform 163"/>
            <p:cNvSpPr>
              <a:spLocks noEditPoints="1"/>
            </p:cNvSpPr>
            <p:nvPr/>
          </p:nvSpPr>
          <p:spPr bwMode="auto">
            <a:xfrm>
              <a:off x="3515" y="3355"/>
              <a:ext cx="71" cy="71"/>
            </a:xfrm>
            <a:custGeom>
              <a:avLst/>
              <a:gdLst>
                <a:gd name="T0" fmla="*/ 42 w 48"/>
                <a:gd name="T1" fmla="*/ 48 h 48"/>
                <a:gd name="T2" fmla="*/ 6 w 48"/>
                <a:gd name="T3" fmla="*/ 48 h 48"/>
                <a:gd name="T4" fmla="*/ 0 w 48"/>
                <a:gd name="T5" fmla="*/ 42 h 48"/>
                <a:gd name="T6" fmla="*/ 0 w 48"/>
                <a:gd name="T7" fmla="*/ 6 h 48"/>
                <a:gd name="T8" fmla="*/ 6 w 48"/>
                <a:gd name="T9" fmla="*/ 0 h 48"/>
                <a:gd name="T10" fmla="*/ 42 w 48"/>
                <a:gd name="T11" fmla="*/ 0 h 48"/>
                <a:gd name="T12" fmla="*/ 48 w 48"/>
                <a:gd name="T13" fmla="*/ 6 h 48"/>
                <a:gd name="T14" fmla="*/ 48 w 48"/>
                <a:gd name="T15" fmla="*/ 42 h 48"/>
                <a:gd name="T16" fmla="*/ 42 w 48"/>
                <a:gd name="T17" fmla="*/ 48 h 48"/>
                <a:gd name="T18" fmla="*/ 12 w 48"/>
                <a:gd name="T19" fmla="*/ 36 h 48"/>
                <a:gd name="T20" fmla="*/ 36 w 48"/>
                <a:gd name="T21" fmla="*/ 36 h 48"/>
                <a:gd name="T22" fmla="*/ 36 w 48"/>
                <a:gd name="T23" fmla="*/ 12 h 48"/>
                <a:gd name="T24" fmla="*/ 12 w 48"/>
                <a:gd name="T25" fmla="*/ 12 h 48"/>
                <a:gd name="T26" fmla="*/ 12 w 48"/>
                <a:gd name="T27" fmla="*/ 3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 extrusionOk="0">
                  <a:moveTo>
                    <a:pt x="42" y="48"/>
                  </a:moveTo>
                  <a:cubicBezTo>
                    <a:pt x="6" y="48"/>
                    <a:pt x="6" y="48"/>
                    <a:pt x="6" y="48"/>
                  </a:cubicBezTo>
                  <a:cubicBezTo>
                    <a:pt x="3" y="48"/>
                    <a:pt x="0" y="46"/>
                    <a:pt x="0" y="4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0"/>
                    <a:pt x="48" y="3"/>
                    <a:pt x="48" y="6"/>
                  </a:cubicBezTo>
                  <a:cubicBezTo>
                    <a:pt x="48" y="42"/>
                    <a:pt x="48" y="42"/>
                    <a:pt x="48" y="42"/>
                  </a:cubicBezTo>
                  <a:cubicBezTo>
                    <a:pt x="48" y="46"/>
                    <a:pt x="45" y="48"/>
                    <a:pt x="42" y="48"/>
                  </a:cubicBezTo>
                  <a:close/>
                  <a:moveTo>
                    <a:pt x="12" y="36"/>
                  </a:moveTo>
                  <a:cubicBezTo>
                    <a:pt x="36" y="36"/>
                    <a:pt x="36" y="36"/>
                    <a:pt x="36" y="3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3" name="Freeform 164"/>
            <p:cNvSpPr/>
            <p:nvPr/>
          </p:nvSpPr>
          <p:spPr bwMode="auto">
            <a:xfrm>
              <a:off x="3480" y="3178"/>
              <a:ext cx="88" cy="17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 extrusionOk="0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10"/>
                    <a:pt x="57" y="12"/>
                    <a:pt x="54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4" name="Freeform 165"/>
            <p:cNvSpPr/>
            <p:nvPr/>
          </p:nvSpPr>
          <p:spPr bwMode="auto">
            <a:xfrm>
              <a:off x="3480" y="3213"/>
              <a:ext cx="71" cy="18"/>
            </a:xfrm>
            <a:custGeom>
              <a:avLst/>
              <a:gdLst>
                <a:gd name="T0" fmla="*/ 42 w 48"/>
                <a:gd name="T1" fmla="*/ 12 h 12"/>
                <a:gd name="T2" fmla="*/ 6 w 48"/>
                <a:gd name="T3" fmla="*/ 12 h 12"/>
                <a:gd name="T4" fmla="*/ 0 w 48"/>
                <a:gd name="T5" fmla="*/ 6 h 12"/>
                <a:gd name="T6" fmla="*/ 6 w 48"/>
                <a:gd name="T7" fmla="*/ 0 h 12"/>
                <a:gd name="T8" fmla="*/ 42 w 48"/>
                <a:gd name="T9" fmla="*/ 0 h 12"/>
                <a:gd name="T10" fmla="*/ 48 w 48"/>
                <a:gd name="T11" fmla="*/ 6 h 12"/>
                <a:gd name="T12" fmla="*/ 42 w 4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12" extrusionOk="0">
                  <a:moveTo>
                    <a:pt x="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0"/>
                    <a:pt x="48" y="3"/>
                    <a:pt x="48" y="6"/>
                  </a:cubicBezTo>
                  <a:cubicBezTo>
                    <a:pt x="48" y="10"/>
                    <a:pt x="45" y="12"/>
                    <a:pt x="42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5" name="Freeform 166"/>
            <p:cNvSpPr/>
            <p:nvPr/>
          </p:nvSpPr>
          <p:spPr bwMode="auto">
            <a:xfrm>
              <a:off x="3622" y="3071"/>
              <a:ext cx="88" cy="18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 extrusionOk="0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10"/>
                    <a:pt x="57" y="12"/>
                    <a:pt x="54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6" name="Freeform 167"/>
            <p:cNvSpPr/>
            <p:nvPr/>
          </p:nvSpPr>
          <p:spPr bwMode="auto">
            <a:xfrm>
              <a:off x="3622" y="3036"/>
              <a:ext cx="124" cy="18"/>
            </a:xfrm>
            <a:custGeom>
              <a:avLst/>
              <a:gdLst>
                <a:gd name="T0" fmla="*/ 78 w 84"/>
                <a:gd name="T1" fmla="*/ 12 h 12"/>
                <a:gd name="T2" fmla="*/ 6 w 84"/>
                <a:gd name="T3" fmla="*/ 12 h 12"/>
                <a:gd name="T4" fmla="*/ 0 w 84"/>
                <a:gd name="T5" fmla="*/ 6 h 12"/>
                <a:gd name="T6" fmla="*/ 6 w 84"/>
                <a:gd name="T7" fmla="*/ 0 h 12"/>
                <a:gd name="T8" fmla="*/ 78 w 84"/>
                <a:gd name="T9" fmla="*/ 0 h 12"/>
                <a:gd name="T10" fmla="*/ 84 w 84"/>
                <a:gd name="T11" fmla="*/ 6 h 12"/>
                <a:gd name="T12" fmla="*/ 78 w 8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" h="12" extrusionOk="0">
                  <a:moveTo>
                    <a:pt x="7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1" y="0"/>
                    <a:pt x="84" y="3"/>
                    <a:pt x="84" y="6"/>
                  </a:cubicBezTo>
                  <a:cubicBezTo>
                    <a:pt x="84" y="10"/>
                    <a:pt x="81" y="12"/>
                    <a:pt x="78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7" name="Freeform 168"/>
            <p:cNvSpPr/>
            <p:nvPr/>
          </p:nvSpPr>
          <p:spPr bwMode="auto">
            <a:xfrm>
              <a:off x="3622" y="3107"/>
              <a:ext cx="71" cy="18"/>
            </a:xfrm>
            <a:custGeom>
              <a:avLst/>
              <a:gdLst>
                <a:gd name="T0" fmla="*/ 42 w 48"/>
                <a:gd name="T1" fmla="*/ 12 h 12"/>
                <a:gd name="T2" fmla="*/ 6 w 48"/>
                <a:gd name="T3" fmla="*/ 12 h 12"/>
                <a:gd name="T4" fmla="*/ 0 w 48"/>
                <a:gd name="T5" fmla="*/ 6 h 12"/>
                <a:gd name="T6" fmla="*/ 6 w 48"/>
                <a:gd name="T7" fmla="*/ 0 h 12"/>
                <a:gd name="T8" fmla="*/ 42 w 48"/>
                <a:gd name="T9" fmla="*/ 0 h 12"/>
                <a:gd name="T10" fmla="*/ 48 w 48"/>
                <a:gd name="T11" fmla="*/ 6 h 12"/>
                <a:gd name="T12" fmla="*/ 42 w 4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12" extrusionOk="0">
                  <a:moveTo>
                    <a:pt x="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0"/>
                    <a:pt x="48" y="3"/>
                    <a:pt x="48" y="6"/>
                  </a:cubicBezTo>
                  <a:cubicBezTo>
                    <a:pt x="48" y="10"/>
                    <a:pt x="45" y="12"/>
                    <a:pt x="42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  <p:sp>
          <p:nvSpPr>
            <p:cNvPr id="48" name="Freeform 169"/>
            <p:cNvSpPr/>
            <p:nvPr/>
          </p:nvSpPr>
          <p:spPr bwMode="auto">
            <a:xfrm>
              <a:off x="3480" y="3249"/>
              <a:ext cx="53" cy="17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 extrusionOk="0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10"/>
                    <a:pt x="33" y="12"/>
                    <a:pt x="30" y="12"/>
                  </a:cubicBezTo>
                  <a:close/>
                </a:path>
              </a:pathLst>
            </a:cu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accent5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AU" sz="1800"/>
            </a:p>
          </p:txBody>
        </p:sp>
      </p:grp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316997" y="2938343"/>
            <a:ext cx="8603394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 flipH="1" flipV="1">
            <a:off x="4630922" y="1533183"/>
            <a:ext cx="21840" cy="3105576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/>
          <p:cNvSpPr txBox="1"/>
          <p:nvPr/>
        </p:nvSpPr>
        <p:spPr bwMode="gray">
          <a:xfrm>
            <a:off x="590197" y="471261"/>
            <a:ext cx="5974772" cy="3353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400">
                <a:solidFill>
                  <a:schemeClr val="accent1">
                    <a:lumMod val="50000"/>
                  </a:schemeClr>
                </a:solidFill>
                <a:latin typeface="Montserrat"/>
              </a:rPr>
              <a:t>A Data Space Education &amp; Skills for …</a:t>
            </a:r>
            <a:endParaRPr sz="19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0" name="Image 4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4792076" y="1660724"/>
            <a:ext cx="674667" cy="674667"/>
          </a:xfrm>
          <a:prstGeom prst="rect">
            <a:avLst/>
          </a:prstGeom>
        </p:spPr>
      </p:pic>
      <p:sp>
        <p:nvSpPr>
          <p:cNvPr id="52" name="Google Shape;128;p1"/>
          <p:cNvSpPr/>
          <p:nvPr/>
        </p:nvSpPr>
        <p:spPr bwMode="auto">
          <a:xfrm>
            <a:off x="184199" y="375700"/>
            <a:ext cx="271500" cy="472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defRPr/>
            </a:pPr>
            <a:endParaRPr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4</a:t>
            </a:fld>
            <a:endParaRPr lang="fr-FR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316997" y="2938343"/>
            <a:ext cx="8603394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 flipH="1" flipV="1">
            <a:off x="4630922" y="1533183"/>
            <a:ext cx="21840" cy="3105576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/>
          <p:cNvSpPr txBox="1"/>
          <p:nvPr/>
        </p:nvSpPr>
        <p:spPr bwMode="gray">
          <a:xfrm>
            <a:off x="590197" y="471261"/>
            <a:ext cx="5974772" cy="3353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400">
                <a:solidFill>
                  <a:schemeClr val="accent1">
                    <a:lumMod val="50000"/>
                  </a:schemeClr>
                </a:solidFill>
                <a:latin typeface="Montserrat"/>
              </a:rPr>
              <a:t>Education &amp; Skills Ecosystem : 2022 to date</a:t>
            </a:r>
            <a:endParaRPr sz="19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Google Shape;128;p1"/>
          <p:cNvSpPr/>
          <p:nvPr/>
        </p:nvSpPr>
        <p:spPr bwMode="auto">
          <a:xfrm>
            <a:off x="184199" y="375700"/>
            <a:ext cx="271500" cy="472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defRPr/>
            </a:pPr>
            <a:endParaRPr sz="1400"/>
          </a:p>
        </p:txBody>
      </p:sp>
      <p:sp>
        <p:nvSpPr>
          <p:cNvPr id="33" name="object 3"/>
          <p:cNvSpPr txBox="1">
            <a:spLocks noChangeArrowheads="1"/>
          </p:cNvSpPr>
          <p:nvPr/>
        </p:nvSpPr>
        <p:spPr bwMode="auto">
          <a:xfrm>
            <a:off x="612038" y="1254701"/>
            <a:ext cx="8136426" cy="2814231"/>
          </a:xfrm>
          <a:prstGeom prst="rect">
            <a:avLst/>
          </a:prstGeom>
          <a:noFill/>
          <a:ln>
            <a:noFill/>
          </a:ln>
        </p:spPr>
        <p:txBody>
          <a:bodyPr wrap="square" lIns="0" tIns="13334" rIns="0" bIns="0" anchor="ctr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lvl="0">
              <a:defRPr/>
            </a:pPr>
            <a:r>
              <a:rPr lang="en-US"/>
              <a:t>Since vertical launch in Jan. 2022 : </a:t>
            </a:r>
            <a:r>
              <a:rPr lang="en-US" b="1"/>
              <a:t>an interesting dynamics</a:t>
            </a:r>
            <a:endParaRPr/>
          </a:p>
          <a:p>
            <a:pPr lvl="0">
              <a:defRPr/>
            </a:pPr>
            <a:endParaRPr lang="en-US"/>
          </a:p>
          <a:p>
            <a:pPr marL="298450" lvl="0" indent="-285750">
              <a:buFont typeface="Arial"/>
              <a:buChar char="•"/>
              <a:defRPr/>
            </a:pPr>
            <a:r>
              <a:rPr lang="en-US"/>
              <a:t>~11 meetings (turn-over but a small core of regular representative members)</a:t>
            </a:r>
            <a:endParaRPr/>
          </a:p>
          <a:p>
            <a:pPr marL="298450" lvl="0" indent="-285750">
              <a:buFont typeface="Arial"/>
              <a:buChar char="•"/>
              <a:defRPr/>
            </a:pPr>
            <a:endParaRPr lang="en-US"/>
          </a:p>
          <a:p>
            <a:pPr marL="298450" lvl="0" indent="-285750">
              <a:buFont typeface="Arial"/>
              <a:buChar char="•"/>
              <a:defRPr/>
            </a:pPr>
            <a:r>
              <a:rPr lang="en-US"/>
              <a:t>1 project aspiring to lighthouse status : </a:t>
            </a:r>
            <a:r>
              <a:rPr lang="en-US" u="sng">
                <a:hlinkClick r:id="rId2" tooltip="https://dataspace.prometheus-x.org/"/>
              </a:rPr>
              <a:t>Prometheus-X</a:t>
            </a:r>
            <a:r>
              <a:rPr lang="en-US"/>
              <a:t> (FR) : </a:t>
            </a:r>
            <a:r>
              <a:rPr lang="en-US" u="sng">
                <a:hlinkClick r:id="rId2" tooltip="https://dataspace.prometheus-x.org/"/>
              </a:rPr>
              <a:t>https://dataspace.prometheus-x.org/</a:t>
            </a:r>
            <a:endParaRPr lang="en-US"/>
          </a:p>
          <a:p>
            <a:pPr lvl="0">
              <a:defRPr/>
            </a:pPr>
            <a:r>
              <a:rPr lang="en-US"/>
              <a:t> </a:t>
            </a:r>
            <a:endParaRPr/>
          </a:p>
          <a:p>
            <a:pPr marL="298450" lvl="0" indent="-285750">
              <a:buFont typeface="Arial"/>
              <a:buChar char="•"/>
              <a:defRPr/>
            </a:pPr>
            <a:r>
              <a:rPr lang="en-US"/>
              <a:t>1 R&amp;D project </a:t>
            </a:r>
            <a:r>
              <a:rPr lang="en-US" u="sng">
                <a:hlinkClick r:id="rId3" tooltip="https://merlot-education.eu/"/>
              </a:rPr>
              <a:t>Merlot</a:t>
            </a:r>
            <a:r>
              <a:rPr lang="en-US"/>
              <a:t> (DE) </a:t>
            </a:r>
            <a:r>
              <a:rPr lang="fr-FR" u="sng">
                <a:hlinkClick r:id="rId3" tooltip="https://merlot-education.eu/"/>
              </a:rPr>
              <a:t>https://merlot-education.eu/</a:t>
            </a:r>
            <a:endParaRPr lang="en-US"/>
          </a:p>
          <a:p>
            <a:pPr marL="298450" lvl="0" indent="-285750">
              <a:buFont typeface="Arial"/>
              <a:buChar char="•"/>
              <a:defRPr/>
            </a:pPr>
            <a:endParaRPr lang="en-US"/>
          </a:p>
          <a:p>
            <a:pPr marL="298450" lvl="0" indent="-285750">
              <a:buFont typeface="Arial"/>
              <a:buChar char="•"/>
              <a:defRPr/>
            </a:pPr>
            <a:r>
              <a:rPr lang="en-US"/>
              <a:t>EU funds : ecosystem federation played by Prometheus-X</a:t>
            </a:r>
            <a:endParaRPr/>
          </a:p>
          <a:p>
            <a:pPr marL="1028700" lvl="1">
              <a:buFont typeface="Courier New"/>
              <a:buChar char="o"/>
              <a:defRPr/>
            </a:pPr>
            <a:r>
              <a:rPr lang="en-US" i="1"/>
              <a:t>(awarded) </a:t>
            </a:r>
            <a:r>
              <a:rPr lang="en-US"/>
              <a:t>DS4Skills: EU preliminary study Skills Data Space</a:t>
            </a:r>
            <a:endParaRPr/>
          </a:p>
          <a:p>
            <a:pPr marL="1028700" lvl="1">
              <a:buFont typeface="Courier New"/>
              <a:buChar char="o"/>
              <a:defRPr/>
            </a:pPr>
            <a:r>
              <a:rPr lang="en-US" i="1"/>
              <a:t>(submitted)</a:t>
            </a:r>
            <a:r>
              <a:rPr lang="en-US"/>
              <a:t> EDGE-Skills, SIMPL - Cloud-to-edge federations </a:t>
            </a:r>
            <a:endParaRPr/>
          </a:p>
          <a:p>
            <a:pPr marL="1028700" lvl="1">
              <a:buFont typeface="Courier New"/>
              <a:buChar char="o"/>
              <a:defRPr/>
            </a:pPr>
            <a:r>
              <a:rPr lang="en-US" i="1"/>
              <a:t>(in process)</a:t>
            </a:r>
            <a:r>
              <a:rPr lang="en-US"/>
              <a:t> SOVEREIGN-X, SIMPL - Smart Middleware Platform for Cloud-to-edge Federations and Data Spaces (personal data)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34609" y="16292"/>
            <a:ext cx="2905125" cy="723900"/>
          </a:xfrm>
          <a:prstGeom prst="rect">
            <a:avLst/>
          </a:prstGeom>
        </p:spPr>
      </p:pic>
      <p:sp>
        <p:nvSpPr>
          <p:cNvPr id="220" name="Google Shape;220;p25"/>
          <p:cNvSpPr/>
          <p:nvPr/>
        </p:nvSpPr>
        <p:spPr bwMode="auto">
          <a:xfrm>
            <a:off x="-60674" y="-300925"/>
            <a:ext cx="5745300" cy="5745300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300" b="1">
              <a:solidFill>
                <a:srgbClr val="00009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221" name="Google Shape;221;p25"/>
          <p:cNvSpPr/>
          <p:nvPr/>
        </p:nvSpPr>
        <p:spPr bwMode="auto">
          <a:xfrm>
            <a:off x="870349" y="630175"/>
            <a:ext cx="3883199" cy="3883199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300" b="1">
              <a:solidFill>
                <a:srgbClr val="00009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222" name="Google Shape;222;p25"/>
          <p:cNvSpPr/>
          <p:nvPr/>
        </p:nvSpPr>
        <p:spPr bwMode="auto">
          <a:xfrm>
            <a:off x="1742720" y="1502515"/>
            <a:ext cx="2138400" cy="2138400"/>
          </a:xfrm>
          <a:prstGeom prst="ellipse">
            <a:avLst/>
          </a:prstGeom>
          <a:solidFill>
            <a:srgbClr val="DED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223" name="Google Shape;223;p25"/>
          <p:cNvSpPr/>
          <p:nvPr/>
        </p:nvSpPr>
        <p:spPr bwMode="auto">
          <a:xfrm>
            <a:off x="842427" y="2351329"/>
            <a:ext cx="1777200" cy="1777200"/>
          </a:xfrm>
          <a:prstGeom prst="ellipse">
            <a:avLst/>
          </a:prstGeom>
          <a:solidFill>
            <a:srgbClr val="7A7BB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Personalised Education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24" name="Google Shape;224;p25"/>
          <p:cNvSpPr/>
          <p:nvPr/>
        </p:nvSpPr>
        <p:spPr bwMode="auto">
          <a:xfrm>
            <a:off x="854120" y="267494"/>
            <a:ext cx="1777200" cy="1777200"/>
          </a:xfrm>
          <a:prstGeom prst="ellipse">
            <a:avLst/>
          </a:prstGeom>
          <a:solidFill>
            <a:srgbClr val="E1000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Personalised Skills Matching</a:t>
            </a:r>
            <a:endParaRPr sz="1000" i="1">
              <a:solidFill>
                <a:schemeClr val="lt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225" name="Google Shape;225;p25"/>
          <p:cNvSpPr txBox="1">
            <a:spLocks noGrp="1"/>
          </p:cNvSpPr>
          <p:nvPr>
            <p:ph type="sldNum" idx="4294967295"/>
          </p:nvPr>
        </p:nvSpPr>
        <p:spPr bwMode="auto">
          <a:xfrm>
            <a:off x="8403858" y="463879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5</a:t>
            </a:fld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226" name="Google Shape;226;p25"/>
          <p:cNvSpPr/>
          <p:nvPr/>
        </p:nvSpPr>
        <p:spPr bwMode="auto">
          <a:xfrm>
            <a:off x="3082832" y="2351329"/>
            <a:ext cx="1777200" cy="1777200"/>
          </a:xfrm>
          <a:prstGeom prst="ellipse">
            <a:avLst/>
          </a:prstGeom>
          <a:solidFill>
            <a:srgbClr val="00009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Dccentralised Learning Analytics &amp; Forecast</a:t>
            </a:r>
            <a:endParaRPr/>
          </a:p>
        </p:txBody>
      </p:sp>
      <p:sp>
        <p:nvSpPr>
          <p:cNvPr id="227" name="Google Shape;227;p25"/>
          <p:cNvSpPr txBox="1">
            <a:spLocks noGrp="1"/>
          </p:cNvSpPr>
          <p:nvPr>
            <p:ph type="title" idx="4294967295"/>
          </p:nvPr>
        </p:nvSpPr>
        <p:spPr bwMode="auto">
          <a:xfrm>
            <a:off x="2087512" y="1929110"/>
            <a:ext cx="3384376" cy="6367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SzPts val="990"/>
              <a:defRPr/>
            </a:pPr>
            <a:r>
              <a:rPr lang="fr-FR" sz="2200"/>
              <a:t>use-cases</a:t>
            </a:r>
            <a:endParaRPr sz="2200"/>
          </a:p>
        </p:txBody>
      </p:sp>
      <p:sp>
        <p:nvSpPr>
          <p:cNvPr id="10" name="Google Shape;224;p25"/>
          <p:cNvSpPr/>
          <p:nvPr/>
        </p:nvSpPr>
        <p:spPr bwMode="auto">
          <a:xfrm>
            <a:off x="3102336" y="189284"/>
            <a:ext cx="1777200" cy="1777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/>
            </a:pPr>
            <a:r>
              <a:rPr lang="fr-FR" sz="1200" b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</a:rPr>
              <a:t>Decentralized Skills Analytics &amp; Forecast</a:t>
            </a:r>
            <a:endParaRPr sz="1000" i="1">
              <a:solidFill>
                <a:schemeClr val="lt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5712548" y="2442702"/>
            <a:ext cx="342596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 algn="r">
              <a:defRPr/>
            </a:pPr>
            <a:r>
              <a:rPr lang="en-US" sz="2000" b="1"/>
              <a:t>… but a “Long way to go” </a:t>
            </a:r>
            <a:endParaRPr/>
          </a:p>
          <a:p>
            <a:pPr marL="12700" lvl="0" algn="r">
              <a:defRPr/>
            </a:pPr>
            <a:r>
              <a:rPr lang="en-US" sz="2000" b="1"/>
              <a:t>for the Ecosystem </a:t>
            </a:r>
            <a:endParaRPr/>
          </a:p>
          <a:p>
            <a:pPr marL="12700" lvl="0" algn="r">
              <a:defRPr/>
            </a:pPr>
            <a:endParaRPr lang="en-US" b="1"/>
          </a:p>
          <a:p>
            <a:pPr marL="12700" lvl="0" algn="r">
              <a:defRPr/>
            </a:pPr>
            <a:r>
              <a:rPr lang="en-US" b="1"/>
              <a:t>Data circulation &amp; data interoperability feel “</a:t>
            </a:r>
            <a:r>
              <a:rPr lang="en-US" b="1">
                <a:solidFill>
                  <a:srgbClr val="C00000"/>
                </a:solidFill>
              </a:rPr>
              <a:t>quite a challenge</a:t>
            </a:r>
            <a:r>
              <a:rPr lang="en-US" b="1"/>
              <a:t>” (and </a:t>
            </a:r>
            <a:r>
              <a:rPr lang="en-US" b="1">
                <a:solidFill>
                  <a:srgbClr val="C00000"/>
                </a:solidFill>
              </a:rPr>
              <a:t>a long-term one</a:t>
            </a:r>
            <a:r>
              <a:rPr lang="en-US" b="1"/>
              <a:t>) as most of educational systems are facing huge digital transformations meanwhile...</a:t>
            </a:r>
            <a:endParaRPr/>
          </a:p>
        </p:txBody>
      </p:sp>
      <p:sp>
        <p:nvSpPr>
          <p:cNvPr id="13" name="Rectangle 12"/>
          <p:cNvSpPr/>
          <p:nvPr/>
        </p:nvSpPr>
        <p:spPr bwMode="auto">
          <a:xfrm>
            <a:off x="5451529" y="569838"/>
            <a:ext cx="29523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>
              <a:defRPr/>
            </a:pPr>
            <a:r>
              <a:rPr lang="en-US" sz="2000" b="1"/>
              <a:t>4 challenging </a:t>
            </a:r>
            <a:br>
              <a:rPr lang="en-US" sz="2000" b="1"/>
            </a:br>
            <a:r>
              <a:rPr lang="en-US" sz="2000" b="1"/>
              <a:t>“Family” Use-cases </a:t>
            </a:r>
            <a:r>
              <a:rPr lang="en-US" b="1"/>
              <a:t>......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6</a:t>
            </a:fld>
            <a:endParaRPr lang="fr-FR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316997" y="2938343"/>
            <a:ext cx="8603394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 bwMode="auto">
          <a:xfrm flipH="1" flipV="1">
            <a:off x="4630922" y="1533183"/>
            <a:ext cx="21840" cy="3105576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/>
          <p:cNvSpPr txBox="1"/>
          <p:nvPr/>
        </p:nvSpPr>
        <p:spPr bwMode="gray">
          <a:xfrm>
            <a:off x="590197" y="471261"/>
            <a:ext cx="5974772" cy="3353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55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400">
                <a:solidFill>
                  <a:schemeClr val="accent1">
                    <a:lumMod val="50000"/>
                  </a:schemeClr>
                </a:solidFill>
                <a:latin typeface="Montserrat"/>
              </a:rPr>
              <a:t>Education &amp; Skills Ecosystem : challenges</a:t>
            </a:r>
            <a:endParaRPr sz="19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Google Shape;128;p1"/>
          <p:cNvSpPr/>
          <p:nvPr/>
        </p:nvSpPr>
        <p:spPr bwMode="auto">
          <a:xfrm>
            <a:off x="184199" y="375700"/>
            <a:ext cx="271500" cy="472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defRPr/>
            </a:pPr>
            <a:endParaRPr sz="1400"/>
          </a:p>
        </p:txBody>
      </p:sp>
      <p:sp>
        <p:nvSpPr>
          <p:cNvPr id="8" name="object 3"/>
          <p:cNvSpPr txBox="1">
            <a:spLocks noChangeArrowheads="1"/>
          </p:cNvSpPr>
          <p:nvPr/>
        </p:nvSpPr>
        <p:spPr bwMode="auto">
          <a:xfrm>
            <a:off x="455700" y="1552248"/>
            <a:ext cx="7428668" cy="2598787"/>
          </a:xfrm>
          <a:prstGeom prst="rect">
            <a:avLst/>
          </a:prstGeom>
          <a:noFill/>
          <a:ln>
            <a:noFill/>
          </a:ln>
        </p:spPr>
        <p:txBody>
          <a:bodyPr wrap="square" lIns="0" tIns="13334" rIns="0" bIns="0" anchor="ctr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298450" indent="-285750">
              <a:buFont typeface="Arial"/>
              <a:buChar char="•"/>
              <a:defRPr/>
            </a:pPr>
            <a:r>
              <a:rPr lang="en-US" b="1"/>
              <a:t>Coping long-term/exploratory vision with short/medium-term issues</a:t>
            </a:r>
            <a:endParaRPr/>
          </a:p>
          <a:p>
            <a:pPr marL="298450" lvl="0" indent="-285750">
              <a:buFont typeface="Arial"/>
              <a:buChar char="•"/>
              <a:defRPr/>
            </a:pPr>
            <a:endParaRPr lang="en-US"/>
          </a:p>
          <a:p>
            <a:pPr marL="298450" lvl="0" indent="-285750">
              <a:buFont typeface="Arial"/>
              <a:buChar char="•"/>
              <a:defRPr/>
            </a:pPr>
            <a:r>
              <a:rPr lang="en-US"/>
              <a:t>Finding the </a:t>
            </a:r>
            <a:r>
              <a:rPr lang="en-US" b="1"/>
              <a:t>right public-research &amp; private balance</a:t>
            </a:r>
            <a:r>
              <a:rPr lang="en-US"/>
              <a:t> (openness to new members/ more representativeness – e.g. European EdTech Alliance, GEANT, 1EdTech, EUNIS, Digital education Hub community, …)</a:t>
            </a:r>
            <a:endParaRPr/>
          </a:p>
          <a:p>
            <a:pPr marL="298450" lvl="0" indent="-285750">
              <a:buFont typeface="Arial"/>
              <a:buChar char="•"/>
              <a:defRPr/>
            </a:pPr>
            <a:endParaRPr lang="en-US"/>
          </a:p>
          <a:p>
            <a:pPr marL="355600" indent="-342900">
              <a:buFont typeface="Arial"/>
              <a:buChar char="•"/>
              <a:defRPr/>
            </a:pPr>
            <a:r>
              <a:rPr lang="en-US" b="1"/>
              <a:t>Highlighting education &amp; skills specific topics &amp; standards</a:t>
            </a:r>
            <a:r>
              <a:rPr lang="en-US"/>
              <a:t>: personal data, standards (xAPI &amp; Caliper, QTI, LTI, etc.) while keeping the alignment with GAIA-X framework</a:t>
            </a:r>
            <a:endParaRPr/>
          </a:p>
          <a:p>
            <a:pPr marL="355600" indent="-342900">
              <a:buFont typeface="Arial"/>
              <a:buChar char="•"/>
              <a:defRPr/>
            </a:pPr>
            <a:endParaRPr lang="en-US"/>
          </a:p>
          <a:p>
            <a:pPr marL="355600" indent="-342900">
              <a:buFont typeface="Arial"/>
              <a:buChar char="•"/>
              <a:defRPr/>
            </a:pPr>
            <a:r>
              <a:rPr lang="en-US"/>
              <a:t>Supporting </a:t>
            </a:r>
            <a:r>
              <a:rPr lang="en-US" b="1"/>
              <a:t>cross-domain collaborations </a:t>
            </a:r>
            <a:r>
              <a:rPr lang="en-US"/>
              <a:t>(especially in skills)</a:t>
            </a:r>
            <a:endParaRPr/>
          </a:p>
          <a:p>
            <a:pPr marL="355600" indent="-342900">
              <a:buFont typeface="Arial"/>
              <a:buChar char="•"/>
              <a:defRPr/>
            </a:pPr>
            <a:endParaRPr lang="en-US" i="1"/>
          </a:p>
          <a:p>
            <a:pPr>
              <a:defRPr/>
            </a:pPr>
            <a:r>
              <a:rPr lang="en-US" i="1"/>
              <a:t>       And, of course, keeping up the dynamics &amp; targeting the effort …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/>
          <p:nvPr/>
        </p:nvSpPr>
        <p:spPr bwMode="auto">
          <a:xfrm>
            <a:off x="-3003449" y="397550"/>
            <a:ext cx="6321899" cy="6321899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1"/>
          </p:nvPr>
        </p:nvSpPr>
        <p:spPr bwMode="auto">
          <a:xfrm>
            <a:off x="346051" y="1667877"/>
            <a:ext cx="6031800" cy="22322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" sz="3100" i="1">
                <a:solidFill>
                  <a:srgbClr val="000091"/>
                </a:solidFill>
                <a:latin typeface="Source Sans Pro"/>
                <a:ea typeface="Source Sans Pro"/>
                <a:cs typeface="Source Sans Pro"/>
              </a:rPr>
              <a:t>DA</a:t>
            </a:r>
            <a:r>
              <a:rPr lang="fr" sz="31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ta </a:t>
            </a:r>
            <a:r>
              <a:rPr lang="fr" sz="31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S</a:t>
            </a:r>
            <a:r>
              <a:rPr lang="fr" sz="31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pace for </a:t>
            </a:r>
            <a:r>
              <a:rPr lang="fr" sz="31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E</a:t>
            </a:r>
            <a:r>
              <a:rPr lang="fr" sz="31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ducation &amp; </a:t>
            </a:r>
            <a:r>
              <a:rPr lang="fr" sz="3100" i="1">
                <a:solidFill>
                  <a:srgbClr val="000094"/>
                </a:solidFill>
                <a:latin typeface="Source Sans Pro"/>
                <a:ea typeface="Source Sans Pro"/>
                <a:cs typeface="Source Sans Pro"/>
              </a:rPr>
              <a:t>S</a:t>
            </a:r>
            <a:r>
              <a:rPr lang="fr" sz="31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kills</a:t>
            </a:r>
            <a:endParaRPr/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fr-FR" sz="1800" b="1"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  <a:p>
            <a:pPr marL="0" lvl="0" indent="0" algn="ctr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FR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Questions ?</a:t>
            </a:r>
            <a:endParaRPr/>
          </a:p>
          <a:p>
            <a:pPr marL="0" lvl="0" indent="0" algn="ctr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FR" sz="1800" u="sng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hlinkClick r:id="rId2" tooltip="mailto:Claudio.cimelli@education.gouv.fr"/>
              </a:rPr>
              <a:t>claudio.cimelli@education.gouv.fr</a:t>
            </a:r>
            <a:r>
              <a:rPr lang="fr-FR" sz="180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</a:rPr>
              <a:t> </a:t>
            </a:r>
            <a:endParaRPr/>
          </a:p>
          <a:p>
            <a:pPr marL="0" lvl="0" indent="0" algn="ctr">
              <a:lnSpc>
                <a:spcPct val="114999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fr-FR" sz="1800" u="sng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hlinkClick r:id="rId3" tooltip="mailto:federica.minichiello@inria.fr"/>
              </a:rPr>
              <a:t>federica.minichiello@inria.fr</a:t>
            </a:r>
            <a:r>
              <a:rPr lang="fr-FR" sz="180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</a:rPr>
              <a:t> </a:t>
            </a:r>
            <a:endParaRPr lang="fr" sz="1800">
              <a:solidFill>
                <a:schemeClr val="accent1">
                  <a:lumMod val="50000"/>
                </a:schemeClr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2" name="Google Shape;72;p14"/>
          <p:cNvSpPr txBox="1">
            <a:spLocks noGrp="1"/>
          </p:cNvSpPr>
          <p:nvPr>
            <p:ph type="sldNum" idx="4294967295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 sz="1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7</a:t>
            </a:fld>
            <a:endParaRPr sz="1000">
              <a:solidFill>
                <a:schemeClr val="dk1"/>
              </a:solidFill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4" name="Google Shape;74;p14"/>
          <p:cNvSpPr/>
          <p:nvPr/>
        </p:nvSpPr>
        <p:spPr bwMode="auto">
          <a:xfrm>
            <a:off x="5782050" y="-3318850"/>
            <a:ext cx="7103400" cy="7103400"/>
          </a:xfrm>
          <a:prstGeom prst="ellipse">
            <a:avLst/>
          </a:prstGeom>
          <a:noFill/>
          <a:ln w="228600" cap="flat" cmpd="sng">
            <a:solidFill>
              <a:srgbClr val="000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5" name="Google Shape;75;p14"/>
          <p:cNvSpPr/>
          <p:nvPr/>
        </p:nvSpPr>
        <p:spPr bwMode="auto">
          <a:xfrm>
            <a:off x="6975723" y="-2125414"/>
            <a:ext cx="4716000" cy="4716000"/>
          </a:xfrm>
          <a:prstGeom prst="ellipse">
            <a:avLst/>
          </a:prstGeom>
          <a:noFill/>
          <a:ln w="2286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b="1">
              <a:latin typeface="Source Sans Pro"/>
              <a:ea typeface="Source Sans Pro"/>
              <a:cs typeface="Source Sans Pro"/>
            </a:endParaRPr>
          </a:p>
        </p:txBody>
      </p:sp>
      <p:sp>
        <p:nvSpPr>
          <p:cNvPr id="76" name="Google Shape;76;p14"/>
          <p:cNvSpPr/>
          <p:nvPr/>
        </p:nvSpPr>
        <p:spPr bwMode="auto">
          <a:xfrm>
            <a:off x="8235205" y="-865792"/>
            <a:ext cx="2197200" cy="2197200"/>
          </a:xfrm>
          <a:prstGeom prst="ellipse">
            <a:avLst/>
          </a:prstGeom>
          <a:noFill/>
          <a:ln w="228600" cap="flat" cmpd="sng">
            <a:solidFill>
              <a:srgbClr val="E1000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</a:endParaRPr>
          </a:p>
        </p:txBody>
      </p:sp>
      <p:pic>
        <p:nvPicPr>
          <p:cNvPr id="10" name="Google Shape;315;p34"/>
          <p:cNvPicPr/>
          <p:nvPr/>
        </p:nvPicPr>
        <p:blipFill>
          <a:blip r:embed="rId4">
            <a:alphaModFix/>
          </a:blip>
          <a:stretch/>
        </p:blipFill>
        <p:spPr bwMode="auto">
          <a:xfrm>
            <a:off x="184924" y="3875000"/>
            <a:ext cx="1941000" cy="135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BE000D"/>
      </a:hlink>
      <a:folHlink>
        <a:srgbClr val="0097A7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426</Words>
  <Application>Microsoft Office PowerPoint</Application>
  <DocSecurity>0</DocSecurity>
  <PresentationFormat>Affichage à l'écran (16:9)</PresentationFormat>
  <Paragraphs>74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Helvetica Neue</vt:lpstr>
      <vt:lpstr>Montserrat</vt:lpstr>
      <vt:lpstr>Source Sans Pro</vt:lpstr>
      <vt:lpstr>Simple Light</vt:lpstr>
      <vt:lpstr>DASES</vt:lpstr>
      <vt:lpstr>Présentation PowerPoint</vt:lpstr>
      <vt:lpstr>Présentation PowerPoint</vt:lpstr>
      <vt:lpstr>Présentation PowerPoint</vt:lpstr>
      <vt:lpstr>use-cases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DASES</dc:title>
  <dc:subject/>
  <dc:creator>Federica Minichiello</dc:creator>
  <cp:keywords/>
  <dc:description/>
  <cp:lastModifiedBy>Federica Minichiello</cp:lastModifiedBy>
  <cp:revision>17</cp:revision>
  <dcterms:modified xsi:type="dcterms:W3CDTF">2023-07-28T12:47:16Z</dcterms:modified>
  <cp:category/>
  <dc:identifier/>
  <cp:contentStatus/>
  <dc:language/>
  <cp:version/>
</cp:coreProperties>
</file>