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5FE8C-A706-444D-94F9-64A9638A3439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7F354-6E44-41CB-B568-9B496EE7A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828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303F1-05C5-485A-9C32-0285677405E6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63A6F-0B94-4931-955D-7A2F4EFD0A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29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266FBCA7-87AA-423A-A57C-F133C2F27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604" y="368300"/>
            <a:ext cx="1184400" cy="660531"/>
          </a:xfrm>
          <a:prstGeom prst="rect">
            <a:avLst/>
          </a:prstGeom>
        </p:spPr>
      </p:pic>
      <p:pic>
        <p:nvPicPr>
          <p:cNvPr id="10" name="Image 9" descr="C:\Users\ccimelli\AppData\Local\Microsoft\Windows\INetCache\Content.MSO\1745DFBD.tmp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3813"/>
            <a:ext cx="1243615" cy="864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91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90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2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7B921C-DD71-4F98-A33D-A7936778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37727" y="6483875"/>
            <a:ext cx="849775" cy="365125"/>
          </a:xfrm>
        </p:spPr>
        <p:txBody>
          <a:bodyPr/>
          <a:lstStyle/>
          <a:p>
            <a:fld id="{507A9616-A82C-4E2E-8267-529CA9110683}" type="datetime1">
              <a:rPr lang="de-DE" smtClean="0"/>
              <a:t>14.04.2022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72CDE-0269-4A13-98B5-C2021453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000" y="6483875"/>
            <a:ext cx="4114800" cy="365125"/>
          </a:xfrm>
        </p:spPr>
        <p:txBody>
          <a:bodyPr/>
          <a:lstStyle/>
          <a:p>
            <a:r>
              <a:rPr lang="en-US"/>
              <a:t>Gaia-X DSBC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7CF5D1-2B71-44E7-BD5F-23474545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7818" y="6483875"/>
            <a:ext cx="510070" cy="365125"/>
          </a:xfrm>
        </p:spPr>
        <p:txBody>
          <a:bodyPr/>
          <a:lstStyle/>
          <a:p>
            <a:fld id="{46735E09-D06A-4765-B4D1-A70A5B2E5B6E}" type="slidenum">
              <a:rPr lang="de-DE" smtClean="0"/>
              <a:t>‹N°›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A814B79-7DD9-4587-A8FC-4C56C805E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53851"/>
            <a:ext cx="6875155" cy="757619"/>
          </a:xfrm>
          <a:prstGeom prst="rect">
            <a:avLst/>
          </a:prstGeom>
        </p:spPr>
        <p:txBody>
          <a:bodyPr lIns="0" tIns="0" rIns="0"/>
          <a:lstStyle>
            <a:lvl1pPr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This is a headline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6FBCA7-87AA-423A-A57C-F133C2F27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604" y="368300"/>
            <a:ext cx="1184400" cy="660531"/>
          </a:xfrm>
          <a:prstGeom prst="rect">
            <a:avLst/>
          </a:prstGeom>
        </p:spPr>
      </p:pic>
      <p:pic>
        <p:nvPicPr>
          <p:cNvPr id="7" name="Image 6" descr="C:\Users\ccimelli\AppData\Local\Microsoft\Windows\INetCache\Content.MSO\1745DFBD.tmp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779"/>
            <a:ext cx="1004552" cy="670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30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266FBCA7-87AA-423A-A57C-F133C2F27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604" y="368300"/>
            <a:ext cx="1184400" cy="660531"/>
          </a:xfrm>
          <a:prstGeom prst="rect">
            <a:avLst/>
          </a:prstGeom>
        </p:spPr>
      </p:pic>
      <p:pic>
        <p:nvPicPr>
          <p:cNvPr id="8" name="Image 7" descr="C:\Users\ccimelli\AppData\Local\Microsoft\Windows\INetCache\Content.MSO\1745DFBD.tmp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1825" cy="811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4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80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00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6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95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63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40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88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23DE-9712-472F-BA51-7284948EB00B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53E9-A14D-4C06-B8C6-839D80E3B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57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metheus-x.org/assemblies/dases-edu-skills-vertical-governance" TargetMode="External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Groupe gouvernance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Avril 2022</a:t>
            </a:r>
          </a:p>
        </p:txBody>
      </p:sp>
    </p:spTree>
    <p:extLst>
      <p:ext uri="{BB962C8B-B14F-4D97-AF65-F5344CB8AC3E}">
        <p14:creationId xmlns:p14="http://schemas.microsoft.com/office/powerpoint/2010/main" val="198742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3838" y="1260928"/>
            <a:ext cx="9639404" cy="5327877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Point Plénière : ressenti  </a:t>
            </a:r>
          </a:p>
          <a:p>
            <a:pPr lvl="1"/>
            <a:r>
              <a:rPr lang="fr-FR" dirty="0"/>
              <a:t>PIA 4 / </a:t>
            </a:r>
            <a:r>
              <a:rPr lang="fr-FR" dirty="0" err="1"/>
              <a:t>Agdathub</a:t>
            </a:r>
            <a:r>
              <a:rPr lang="fr-FR" dirty="0"/>
              <a:t> / Valorisation du capital humain et des compétences (Investissement)</a:t>
            </a:r>
          </a:p>
          <a:p>
            <a:pPr lvl="1"/>
            <a:r>
              <a:rPr lang="fr-FR" dirty="0"/>
              <a:t>Point de situation </a:t>
            </a:r>
            <a:r>
              <a:rPr lang="fr-FR" dirty="0" err="1"/>
              <a:t>Prometheus</a:t>
            </a:r>
            <a:r>
              <a:rPr lang="fr-FR" dirty="0"/>
              <a:t>-X à partir de la réponse BPI (Projection) </a:t>
            </a:r>
          </a:p>
          <a:p>
            <a:r>
              <a:rPr lang="fr-FR" dirty="0">
                <a:solidFill>
                  <a:srgbClr val="0070C0"/>
                </a:solidFill>
              </a:rPr>
              <a:t>Point international </a:t>
            </a:r>
          </a:p>
          <a:p>
            <a:pPr lvl="1"/>
            <a:r>
              <a:rPr lang="fr-FR" dirty="0"/>
              <a:t>Verticale européenne </a:t>
            </a:r>
          </a:p>
          <a:p>
            <a:pPr lvl="1"/>
            <a:r>
              <a:rPr lang="fr-FR" dirty="0" err="1"/>
              <a:t>Hackathon</a:t>
            </a:r>
            <a:r>
              <a:rPr lang="fr-FR" dirty="0"/>
              <a:t> France/Inde, issues ? </a:t>
            </a:r>
          </a:p>
          <a:p>
            <a:pPr lvl="1"/>
            <a:r>
              <a:rPr lang="fr-FR" dirty="0"/>
              <a:t>Positionnement sur interopérabilité (voir suite)</a:t>
            </a:r>
          </a:p>
          <a:p>
            <a:r>
              <a:rPr lang="fr-FR" dirty="0">
                <a:solidFill>
                  <a:srgbClr val="0070C0"/>
                </a:solidFill>
              </a:rPr>
              <a:t>Positionnement Data/</a:t>
            </a:r>
            <a:r>
              <a:rPr lang="fr-FR" dirty="0" err="1">
                <a:solidFill>
                  <a:srgbClr val="0070C0"/>
                </a:solidFill>
              </a:rPr>
              <a:t>act</a:t>
            </a:r>
            <a:r>
              <a:rPr lang="fr-FR" dirty="0">
                <a:solidFill>
                  <a:srgbClr val="0070C0"/>
                </a:solidFill>
              </a:rPr>
              <a:t> (demain)</a:t>
            </a:r>
          </a:p>
          <a:p>
            <a:pPr lvl="1"/>
            <a:r>
              <a:rPr lang="fr-FR" dirty="0"/>
              <a:t>Point Laurine ? </a:t>
            </a:r>
          </a:p>
          <a:p>
            <a:r>
              <a:rPr lang="fr-FR" dirty="0">
                <a:solidFill>
                  <a:srgbClr val="0070C0"/>
                </a:solidFill>
              </a:rPr>
              <a:t>Point GT : </a:t>
            </a:r>
          </a:p>
          <a:p>
            <a:pPr lvl="1"/>
            <a:r>
              <a:rPr lang="fr-FR" dirty="0"/>
              <a:t>Traces, travail sur </a:t>
            </a:r>
            <a:r>
              <a:rPr lang="fr-FR" dirty="0" err="1"/>
              <a:t>xAPI</a:t>
            </a:r>
            <a:r>
              <a:rPr lang="fr-FR" dirty="0"/>
              <a:t> / </a:t>
            </a:r>
            <a:r>
              <a:rPr lang="fr-FR" dirty="0" err="1"/>
              <a:t>Metavers</a:t>
            </a:r>
            <a:r>
              <a:rPr lang="fr-FR" dirty="0"/>
              <a:t> ?</a:t>
            </a:r>
          </a:p>
          <a:p>
            <a:pPr lvl="1"/>
            <a:r>
              <a:rPr lang="fr-FR" dirty="0"/>
              <a:t>Technique, test MVP, appel à contribution </a:t>
            </a:r>
          </a:p>
          <a:p>
            <a:pPr lvl="1"/>
            <a:r>
              <a:rPr lang="fr-FR" dirty="0"/>
              <a:t>Compétences</a:t>
            </a:r>
          </a:p>
          <a:p>
            <a:pPr lvl="1"/>
            <a:r>
              <a:rPr lang="fr-FR" dirty="0"/>
              <a:t>Mesure d’impact ? </a:t>
            </a:r>
          </a:p>
          <a:p>
            <a:r>
              <a:rPr lang="fr-FR" dirty="0">
                <a:solidFill>
                  <a:srgbClr val="0070C0"/>
                </a:solidFill>
              </a:rPr>
              <a:t>Point information sur suite des EIG  / continuité</a:t>
            </a:r>
          </a:p>
          <a:p>
            <a:r>
              <a:rPr lang="fr-FR" dirty="0">
                <a:solidFill>
                  <a:srgbClr val="0070C0"/>
                </a:solidFill>
              </a:rPr>
              <a:t>Points divers  </a:t>
            </a:r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266FBCA7-87AA-423A-A57C-F133C2F27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604" y="368300"/>
            <a:ext cx="1184400" cy="660531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1097BD14-4B00-45A9-83D8-4610692A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38" y="396876"/>
            <a:ext cx="6875155" cy="757619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Ordre</a:t>
            </a:r>
            <a:r>
              <a:rPr lang="en-US" dirty="0">
                <a:solidFill>
                  <a:srgbClr val="0070C0"/>
                </a:solidFill>
              </a:rPr>
              <a:t> du jour</a:t>
            </a:r>
          </a:p>
        </p:txBody>
      </p:sp>
    </p:spTree>
    <p:extLst>
      <p:ext uri="{BB962C8B-B14F-4D97-AF65-F5344CB8AC3E}">
        <p14:creationId xmlns:p14="http://schemas.microsoft.com/office/powerpoint/2010/main" val="312495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72553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4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5861"/>
            <a:ext cx="12168325" cy="67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1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955" y="0"/>
            <a:ext cx="12295909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2801" y="4715691"/>
            <a:ext cx="1188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Nous devons apporter une réponse commune à notre verticale lors de la prochaine réunion </a:t>
            </a:r>
          </a:p>
        </p:txBody>
      </p:sp>
    </p:spTree>
    <p:extLst>
      <p:ext uri="{BB962C8B-B14F-4D97-AF65-F5344CB8AC3E}">
        <p14:creationId xmlns:p14="http://schemas.microsoft.com/office/powerpoint/2010/main" val="416501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C78C0-DF5A-4CC3-B764-DD9D0FB9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616-A82C-4E2E-8267-529CA9110683}" type="datetime1">
              <a:rPr lang="de-DE" smtClean="0"/>
              <a:t>14.04.2022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04CD1-3C14-4EF6-B4FB-0B950484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Gaia-X DSBC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BD5D3-90EC-4E3B-B643-A44014C6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E09-D06A-4765-B4D1-A70A5B2E5B6E}" type="slidenum">
              <a:rPr lang="de-DE" smtClean="0"/>
              <a:t>6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97BD14-4B00-45A9-83D8-4610692A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Verticals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6B073B-B6C2-4CAC-ABEE-753381624C37}"/>
              </a:ext>
            </a:extLst>
          </p:cNvPr>
          <p:cNvSpPr/>
          <p:nvPr/>
        </p:nvSpPr>
        <p:spPr>
          <a:xfrm>
            <a:off x="534226" y="1371601"/>
            <a:ext cx="1828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Vertical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387B5B-FD84-4EC5-818A-04B131FFF0D1}"/>
              </a:ext>
            </a:extLst>
          </p:cNvPr>
          <p:cNvSpPr/>
          <p:nvPr/>
        </p:nvSpPr>
        <p:spPr>
          <a:xfrm>
            <a:off x="2363026" y="1371600"/>
            <a:ext cx="3656774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Education &amp; Skills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CD157-8FD6-456B-A584-044C5105DC78}"/>
              </a:ext>
            </a:extLst>
          </p:cNvPr>
          <p:cNvSpPr/>
          <p:nvPr/>
        </p:nvSpPr>
        <p:spPr>
          <a:xfrm>
            <a:off x="6182314" y="1371601"/>
            <a:ext cx="1828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Lead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5F26F3-09D1-431A-8C90-7113F921BBED}"/>
              </a:ext>
            </a:extLst>
          </p:cNvPr>
          <p:cNvSpPr/>
          <p:nvPr/>
        </p:nvSpPr>
        <p:spPr>
          <a:xfrm>
            <a:off x="8011114" y="1371600"/>
            <a:ext cx="3656774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To be determined. 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786F7C-6D00-4BD4-A7FE-5471429E92F5}"/>
              </a:ext>
            </a:extLst>
          </p:cNvPr>
          <p:cNvSpPr/>
          <p:nvPr/>
        </p:nvSpPr>
        <p:spPr>
          <a:xfrm>
            <a:off x="534226" y="1912691"/>
            <a:ext cx="548557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Achievements since last meeting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4CD5FA-A826-463B-94BC-3892701F4C27}"/>
              </a:ext>
            </a:extLst>
          </p:cNvPr>
          <p:cNvSpPr/>
          <p:nvPr/>
        </p:nvSpPr>
        <p:spPr>
          <a:xfrm>
            <a:off x="534226" y="2277815"/>
            <a:ext cx="5485574" cy="23703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Vertical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session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5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scheduled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on 5th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May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Documentation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shared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on French WG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platform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: </a:t>
            </a:r>
            <a:r>
              <a:rPr lang="de-DE" sz="1600" dirty="0">
                <a:solidFill>
                  <a:schemeClr val="tx1"/>
                </a:solidFill>
                <a:latin typeface="+mj-lt"/>
                <a:hlinkClick r:id="rId2"/>
              </a:rPr>
              <a:t>https://prometheus-x.org/assemblies/dases-edu-skills-vertical-governance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Sub WG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launched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on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learning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analytics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+mj-lt"/>
              </a:rPr>
              <a:t>Presentation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MVP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developed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by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French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group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B801-DD2E-4E77-91D5-20CC4F75B0E7}"/>
              </a:ext>
            </a:extLst>
          </p:cNvPr>
          <p:cNvSpPr/>
          <p:nvPr/>
        </p:nvSpPr>
        <p:spPr>
          <a:xfrm>
            <a:off x="6182314" y="1912691"/>
            <a:ext cx="550691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Activities until next meeting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231CA1-36C1-47AA-8262-9726084E4E72}"/>
              </a:ext>
            </a:extLst>
          </p:cNvPr>
          <p:cNvSpPr/>
          <p:nvPr/>
        </p:nvSpPr>
        <p:spPr>
          <a:xfrm>
            <a:off x="6188972" y="2277815"/>
            <a:ext cx="5506910" cy="23703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Learning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analytics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WG 1st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meeting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scheduled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(20/04)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Sub-WG on Pilot Erasmus+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application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ucsecase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(22/04)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EBSI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calls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identity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diploma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) :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information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be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provided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on-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going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response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define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vertical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implication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j-lt"/>
              </a:rPr>
              <a:t>English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version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MVP and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testing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sessions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with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vertical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members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AD707-B135-4416-8DC9-20364AD7B222}"/>
              </a:ext>
            </a:extLst>
          </p:cNvPr>
          <p:cNvSpPr/>
          <p:nvPr/>
        </p:nvSpPr>
        <p:spPr>
          <a:xfrm>
            <a:off x="540884" y="4681491"/>
            <a:ext cx="11154998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Issues, Risks, Decision needs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E7AE7C-1450-4EFA-80A3-8E78514EF631}"/>
              </a:ext>
            </a:extLst>
          </p:cNvPr>
          <p:cNvSpPr/>
          <p:nvPr/>
        </p:nvSpPr>
        <p:spPr>
          <a:xfrm>
            <a:off x="534226" y="5038719"/>
            <a:ext cx="11154998" cy="1445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b="1" dirty="0" err="1">
                <a:solidFill>
                  <a:schemeClr val="tx1"/>
                </a:solidFill>
                <a:latin typeface="+mj-lt"/>
              </a:rPr>
              <a:t>Issues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 :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set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up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a European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common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roadmap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, countries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onboarding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use-cases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start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concrete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collaborations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identifying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which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solutions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come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from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GAIA-X and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what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should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be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developed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outside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it. </a:t>
            </a:r>
          </a:p>
          <a:p>
            <a:r>
              <a:rPr lang="de-DE" sz="1600" b="1" dirty="0" err="1">
                <a:solidFill>
                  <a:schemeClr val="tx1"/>
                </a:solidFill>
                <a:latin typeface="+mj-lt"/>
              </a:rPr>
              <a:t>Risks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 :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loss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convergence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among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actions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loss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time/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efficiency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br>
              <a:rPr lang="de-DE" sz="1600" dirty="0">
                <a:solidFill>
                  <a:schemeClr val="tx1"/>
                </a:solidFill>
                <a:latin typeface="+mj-lt"/>
              </a:rPr>
            </a:br>
            <a:r>
              <a:rPr lang="de-DE" sz="1600" b="1" dirty="0" err="1">
                <a:solidFill>
                  <a:schemeClr val="tx1"/>
                </a:solidFill>
                <a:latin typeface="+mj-lt"/>
              </a:rPr>
              <a:t>Decision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+mj-lt"/>
              </a:rPr>
              <a:t>needs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appropriate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levels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governance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be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built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funding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opportunities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be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j-lt"/>
              </a:rPr>
              <a:t>found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+mj-lt"/>
              </a:rPr>
              <a:t>=&gt; Waiting </a:t>
            </a:r>
            <a:r>
              <a:rPr lang="de-DE" sz="1600" b="1" dirty="0" err="1">
                <a:solidFill>
                  <a:schemeClr val="tx1"/>
                </a:solidFill>
                <a:latin typeface="+mj-lt"/>
              </a:rPr>
              <a:t>from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 GAIA-X </a:t>
            </a:r>
            <a:r>
              <a:rPr lang="de-DE" sz="1600" b="1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b="1" u="sng" dirty="0">
                <a:solidFill>
                  <a:schemeClr val="tx1"/>
                </a:solidFill>
                <a:latin typeface="+mj-lt"/>
              </a:rPr>
              <a:t>WG </a:t>
            </a:r>
            <a:r>
              <a:rPr lang="de-DE" sz="1600" b="1" u="sng" dirty="0" err="1">
                <a:solidFill>
                  <a:schemeClr val="tx1"/>
                </a:solidFill>
                <a:latin typeface="+mj-lt"/>
              </a:rPr>
              <a:t>labels</a:t>
            </a:r>
            <a:r>
              <a:rPr lang="de-DE" sz="1600" b="1" u="sng" dirty="0">
                <a:solidFill>
                  <a:schemeClr val="tx1"/>
                </a:solidFill>
                <a:latin typeface="+mj-lt"/>
              </a:rPr>
              <a:t> &amp; </a:t>
            </a:r>
            <a:r>
              <a:rPr lang="de-DE" sz="1600" b="1" u="sng" dirty="0" err="1">
                <a:solidFill>
                  <a:schemeClr val="tx1"/>
                </a:solidFill>
                <a:latin typeface="+mj-lt"/>
              </a:rPr>
              <a:t>qualifications</a:t>
            </a:r>
            <a:r>
              <a:rPr lang="de-DE" sz="16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b="1" u="sng" dirty="0" err="1">
                <a:solidFill>
                  <a:schemeClr val="tx1"/>
                </a:solidFill>
                <a:latin typeface="+mj-lt"/>
              </a:rPr>
              <a:t>survey</a:t>
            </a:r>
            <a:r>
              <a:rPr lang="de-DE" sz="16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b="1" u="sng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16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and </a:t>
            </a:r>
            <a:r>
              <a:rPr lang="de-DE" sz="1600" b="1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b="1" u="sng" dirty="0" err="1">
                <a:solidFill>
                  <a:schemeClr val="tx1"/>
                </a:solidFill>
                <a:latin typeface="+mj-lt"/>
              </a:rPr>
              <a:t>position</a:t>
            </a:r>
            <a:r>
              <a:rPr lang="de-DE" sz="16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b="1" u="sng" dirty="0" err="1">
                <a:solidFill>
                  <a:schemeClr val="tx1"/>
                </a:solidFill>
                <a:latin typeface="+mj-lt"/>
              </a:rPr>
              <a:t>paper</a:t>
            </a:r>
            <a:r>
              <a:rPr lang="de-DE" sz="1600" b="1" u="sng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b="1" u="sng" dirty="0" err="1">
                <a:solidFill>
                  <a:schemeClr val="tx1"/>
                </a:solidFill>
                <a:latin typeface="+mj-lt"/>
              </a:rPr>
              <a:t>template</a:t>
            </a:r>
            <a:r>
              <a:rPr lang="de-DE" sz="1600" b="1" u="sng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5D012F-5C61-471B-B920-026C743B0FD1}"/>
              </a:ext>
            </a:extLst>
          </p:cNvPr>
          <p:cNvSpPr/>
          <p:nvPr/>
        </p:nvSpPr>
        <p:spPr>
          <a:xfrm>
            <a:off x="4468873" y="467535"/>
            <a:ext cx="1550927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latin typeface="+mj-lt"/>
              </a:rPr>
              <a:t>CW 43/21</a:t>
            </a:r>
          </a:p>
        </p:txBody>
      </p:sp>
    </p:spTree>
    <p:extLst>
      <p:ext uri="{BB962C8B-B14F-4D97-AF65-F5344CB8AC3E}">
        <p14:creationId xmlns:p14="http://schemas.microsoft.com/office/powerpoint/2010/main" val="10775789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299</Words>
  <Application>Microsoft Office PowerPoint</Application>
  <PresentationFormat>Grand écran</PresentationFormat>
  <Paragraphs>43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Groupe gouvernance </vt:lpstr>
      <vt:lpstr>Ordre du jour</vt:lpstr>
      <vt:lpstr>Présentation PowerPoint</vt:lpstr>
      <vt:lpstr>Présentation PowerPoint</vt:lpstr>
      <vt:lpstr>Présentation PowerPoint</vt:lpstr>
      <vt:lpstr>Status Verticals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Administration centrale</dc:creator>
  <cp:lastModifiedBy>Federica Minichiello</cp:lastModifiedBy>
  <cp:revision>17</cp:revision>
  <dcterms:created xsi:type="dcterms:W3CDTF">2022-04-14T14:03:53Z</dcterms:created>
  <dcterms:modified xsi:type="dcterms:W3CDTF">2022-04-14T17:24:43Z</dcterms:modified>
</cp:coreProperties>
</file>