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14"/>
  </p:notesMasterIdLst>
  <p:sldIdLst>
    <p:sldId id="332" r:id="rId5"/>
    <p:sldId id="257" r:id="rId6"/>
    <p:sldId id="2145706034" r:id="rId7"/>
    <p:sldId id="2145706031" r:id="rId8"/>
    <p:sldId id="2145706038" r:id="rId9"/>
    <p:sldId id="2145706039" r:id="rId10"/>
    <p:sldId id="2145706041" r:id="rId11"/>
    <p:sldId id="2145706042" r:id="rId12"/>
    <p:sldId id="2145706043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tion par défaut" id="{1A47D640-31DE-469C-AF7E-39A1B8556F86}">
          <p14:sldIdLst>
            <p14:sldId id="332"/>
            <p14:sldId id="257"/>
            <p14:sldId id="2145706034"/>
            <p14:sldId id="2145706031"/>
            <p14:sldId id="2145706038"/>
            <p14:sldId id="2145706039"/>
            <p14:sldId id="2145706041"/>
            <p14:sldId id="2145706042"/>
            <p14:sldId id="21457060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00D"/>
    <a:srgbClr val="351D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E31FA6-01F6-4DAF-B217-C387923C60A8}">
  <a:tblStyle styleId="{EDE31FA6-01F6-4DAF-B217-C387923C60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feabf27d5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feabf27d5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6659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709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se en page personnalisée 1">
  <p:cSld name="CUSTOM">
    <p:bg>
      <p:bgPr>
        <a:solidFill>
          <a:srgbClr val="00009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5800825" y="150"/>
            <a:ext cx="33432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782850" y="629725"/>
            <a:ext cx="4449000" cy="32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pic>
        <p:nvPicPr>
          <p:cNvPr id="17" name="Google Shape;1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77050" y="2895025"/>
            <a:ext cx="1457750" cy="114227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884600" y="3701050"/>
            <a:ext cx="376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38" name="Google Shape;38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43" name="Google Shape;4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>
                <a:solidFill>
                  <a:srgbClr val="434343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54" name="Google Shape;54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59" name="Google Shape;59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 1">
  <p:cSld name="BLANK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B921C-DD71-4F98-A33D-A7936778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8296" y="4862907"/>
            <a:ext cx="637331" cy="273844"/>
          </a:xfrm>
        </p:spPr>
        <p:txBody>
          <a:bodyPr/>
          <a:lstStyle/>
          <a:p>
            <a:fld id="{507A9616-A82C-4E2E-8267-529CA9110683}" type="datetime1">
              <a:rPr lang="de-DE" smtClean="0"/>
              <a:t>20.05.2022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372CDE-0269-4A13-98B5-C2021453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00" y="4862907"/>
            <a:ext cx="3086100" cy="273844"/>
          </a:xfrm>
        </p:spPr>
        <p:txBody>
          <a:bodyPr/>
          <a:lstStyle/>
          <a:p>
            <a:r>
              <a:rPr lang="en-US"/>
              <a:t>Gaia-X DSBC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8363" y="4862907"/>
            <a:ext cx="382553" cy="273844"/>
          </a:xfrm>
        </p:spPr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954" y="340389"/>
            <a:ext cx="5156366" cy="568214"/>
          </a:xfrm>
          <a:prstGeom prst="rect">
            <a:avLst/>
          </a:prstGeom>
        </p:spPr>
        <p:txBody>
          <a:bodyPr lIns="0" tIns="0" rIns="0"/>
          <a:lstStyle>
            <a:lvl1pPr>
              <a:defRPr sz="2175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66FBCA7-87AA-423A-A57C-F133C2F27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8203" y="276226"/>
            <a:ext cx="888300" cy="49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2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  <a:defRPr sz="2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91"/>
              </a:buClr>
              <a:buSzPts val="1800"/>
              <a:buFont typeface="Helvetica Neue"/>
              <a:buChar char="●"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</a:defRPr>
            </a:lvl1pPr>
            <a:lvl2pPr lvl="1" algn="r">
              <a:buNone/>
              <a:defRPr sz="1000">
                <a:solidFill>
                  <a:schemeClr val="dk1"/>
                </a:solidFill>
              </a:defRPr>
            </a:lvl2pPr>
            <a:lvl3pPr lvl="2" algn="r">
              <a:buNone/>
              <a:defRPr sz="1000">
                <a:solidFill>
                  <a:schemeClr val="dk1"/>
                </a:solidFill>
              </a:defRPr>
            </a:lvl3pPr>
            <a:lvl4pPr lvl="3" algn="r">
              <a:buNone/>
              <a:defRPr sz="1000">
                <a:solidFill>
                  <a:schemeClr val="dk1"/>
                </a:solidFill>
              </a:defRPr>
            </a:lvl4pPr>
            <a:lvl5pPr lvl="4" algn="r">
              <a:buNone/>
              <a:defRPr sz="1000">
                <a:solidFill>
                  <a:schemeClr val="dk1"/>
                </a:solidFill>
              </a:defRPr>
            </a:lvl5pPr>
            <a:lvl6pPr lvl="5" algn="r">
              <a:buNone/>
              <a:defRPr sz="1000">
                <a:solidFill>
                  <a:schemeClr val="dk1"/>
                </a:solidFill>
              </a:defRPr>
            </a:lvl6pPr>
            <a:lvl7pPr lvl="6" algn="r">
              <a:buNone/>
              <a:defRPr sz="1000">
                <a:solidFill>
                  <a:schemeClr val="dk1"/>
                </a:solidFill>
              </a:defRPr>
            </a:lvl7pPr>
            <a:lvl8pPr lvl="7" algn="r">
              <a:buNone/>
              <a:defRPr sz="1000">
                <a:solidFill>
                  <a:schemeClr val="dk1"/>
                </a:solidFill>
              </a:defRPr>
            </a:lvl8pPr>
            <a:lvl9pPr lvl="8" algn="r">
              <a:buNone/>
              <a:defRPr sz="1000"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seslab.on.fleek.co/" TargetMode="External"/><Relationship Id="rId2" Type="http://schemas.openxmlformats.org/officeDocument/2006/relationships/hyperlink" Target="https://prometheus-x.org/assemblies/dases-edu-skills-vertical-governance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nnuel2.framapad.org/p/DASES-Erasmus-plus-application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C7B30EC-8DCC-49DC-88E5-96E9D2C54A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1</a:t>
            </a:fld>
            <a:endParaRPr lang="fr-FR"/>
          </a:p>
        </p:txBody>
      </p:sp>
      <p:sp>
        <p:nvSpPr>
          <p:cNvPr id="4" name="Google Shape;69;p14">
            <a:extLst>
              <a:ext uri="{FF2B5EF4-FFF2-40B4-BE49-F238E27FC236}">
                <a16:creationId xmlns:a16="http://schemas.microsoft.com/office/drawing/2014/main" id="{E47074D3-B55F-4D79-9ABD-61A40D1EC349}"/>
              </a:ext>
            </a:extLst>
          </p:cNvPr>
          <p:cNvSpPr/>
          <p:nvPr/>
        </p:nvSpPr>
        <p:spPr>
          <a:xfrm>
            <a:off x="-3003450" y="397550"/>
            <a:ext cx="6321900" cy="6321900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E4AD9FD-45DA-4D71-ADE8-94946D20A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94" y="1356852"/>
            <a:ext cx="7053683" cy="1973048"/>
          </a:xfrm>
          <a:prstGeom prst="rect">
            <a:avLst/>
          </a:prstGeom>
        </p:spPr>
      </p:pic>
      <p:sp>
        <p:nvSpPr>
          <p:cNvPr id="6" name="Google Shape;71;p14">
            <a:extLst>
              <a:ext uri="{FF2B5EF4-FFF2-40B4-BE49-F238E27FC236}">
                <a16:creationId xmlns:a16="http://schemas.microsoft.com/office/drawing/2014/main" id="{29B514BA-43CD-4989-A6DC-51F7A9231109}"/>
              </a:ext>
            </a:extLst>
          </p:cNvPr>
          <p:cNvSpPr txBox="1">
            <a:spLocks/>
          </p:cNvSpPr>
          <p:nvPr/>
        </p:nvSpPr>
        <p:spPr>
          <a:xfrm>
            <a:off x="774435" y="2571750"/>
            <a:ext cx="6031800" cy="16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1800" i="1" dirty="0" err="1">
                <a:solidFill>
                  <a:srgbClr val="0000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DA</a:t>
            </a:r>
            <a:r>
              <a:rPr lang="en-US" sz="1800" b="1" dirty="0" err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ta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1800" i="1" dirty="0">
                <a:solidFill>
                  <a:srgbClr val="00009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pace for </a:t>
            </a:r>
            <a:r>
              <a:rPr lang="en-US" sz="1800" i="1" dirty="0">
                <a:solidFill>
                  <a:srgbClr val="00009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ducation &amp; </a:t>
            </a:r>
            <a:r>
              <a:rPr lang="en-US" sz="1800" i="1" dirty="0">
                <a:solidFill>
                  <a:srgbClr val="00009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kills</a:t>
            </a:r>
          </a:p>
        </p:txBody>
      </p:sp>
      <p:sp>
        <p:nvSpPr>
          <p:cNvPr id="7" name="Google Shape;71;p14">
            <a:extLst>
              <a:ext uri="{FF2B5EF4-FFF2-40B4-BE49-F238E27FC236}">
                <a16:creationId xmlns:a16="http://schemas.microsoft.com/office/drawing/2014/main" id="{3A2BD262-34D1-434A-95B5-50E4CCA654ED}"/>
              </a:ext>
            </a:extLst>
          </p:cNvPr>
          <p:cNvSpPr txBox="1">
            <a:spLocks/>
          </p:cNvSpPr>
          <p:nvPr/>
        </p:nvSpPr>
        <p:spPr>
          <a:xfrm>
            <a:off x="4636054" y="3862517"/>
            <a:ext cx="6031800" cy="16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1800" i="1" dirty="0">
                <a:solidFill>
                  <a:srgbClr val="0000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GAIA-X, Vertical Education &amp; Skills </a:t>
            </a:r>
            <a:endParaRPr lang="en-US" sz="18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7104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/>
          <p:nvPr/>
        </p:nvSpPr>
        <p:spPr>
          <a:xfrm>
            <a:off x="-3007975" y="411125"/>
            <a:ext cx="6321900" cy="6321900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-430475" y="-315573"/>
            <a:ext cx="5774700" cy="5774700"/>
          </a:xfrm>
          <a:prstGeom prst="ellipse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83" name="Google Shape;83;p15"/>
          <p:cNvCxnSpPr/>
          <p:nvPr/>
        </p:nvCxnSpPr>
        <p:spPr>
          <a:xfrm>
            <a:off x="-153250" y="3298175"/>
            <a:ext cx="9394500" cy="0"/>
          </a:xfrm>
          <a:prstGeom prst="straightConnector1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" name="Google Shape;84;p15"/>
          <p:cNvSpPr/>
          <p:nvPr/>
        </p:nvSpPr>
        <p:spPr>
          <a:xfrm>
            <a:off x="509350" y="624327"/>
            <a:ext cx="3894900" cy="3894900"/>
          </a:xfrm>
          <a:prstGeom prst="ellipse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1256375" y="1371327"/>
            <a:ext cx="2400900" cy="2400900"/>
          </a:xfrm>
          <a:prstGeom prst="ellipse">
            <a:avLst/>
          </a:prstGeom>
          <a:solidFill>
            <a:srgbClr val="E1000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1453450" y="2015921"/>
            <a:ext cx="2006700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Vertical targets</a:t>
            </a:r>
            <a:endParaRPr sz="35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subTitle" idx="4294967295"/>
          </p:nvPr>
        </p:nvSpPr>
        <p:spPr>
          <a:xfrm>
            <a:off x="3853873" y="1159977"/>
            <a:ext cx="4950914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Share knowledge on respective national activities and projects</a:t>
            </a:r>
          </a:p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Capitalize on GAIA-X working groups’ inputs</a:t>
            </a:r>
          </a:p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Define a common vision =&gt; position paper</a:t>
            </a:r>
          </a:p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Work on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pilot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projects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to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demonstrate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DASES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added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-value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3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2500" b="1" dirty="0">
                <a:solidFill>
                  <a:schemeClr val="accent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Agenda – May meeting</a:t>
            </a: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354886" y="1755293"/>
            <a:ext cx="7839319" cy="2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1. Brief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summary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previous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activities</a:t>
            </a:r>
            <a:endParaRPr lang="fr-FR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2. MVP 2, new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fonctionnalities</a:t>
            </a:r>
            <a:endParaRPr lang="fr-FR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dk1"/>
              </a:buClr>
              <a:buSzPts val="1100"/>
            </a:pPr>
            <a:endParaRPr lang="fr-FR" sz="1800" dirty="0">
              <a:solidFill>
                <a:schemeClr val="accent1">
                  <a:lumMod val="50000"/>
                </a:schemeClr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Current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sub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working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groups</a:t>
            </a:r>
          </a:p>
          <a:p>
            <a:pPr>
              <a:buClr>
                <a:schemeClr val="dk1"/>
              </a:buClr>
              <a:buSzPts val="1100"/>
            </a:pPr>
            <a:endParaRPr lang="fr-FR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4. GAIA-X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Governance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/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technical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committees</a:t>
            </a:r>
            <a:br>
              <a:rPr lang="fr-FR" sz="18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3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BD5D3-90EC-4E3B-B643-A44014C6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46735E09-D06A-4765-B4D1-A70A5B2E5B6E}" type="slidenum">
              <a:rPr lang="de-DE" smtClean="0"/>
              <a:t>4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97BD14-4B00-45A9-83D8-4610692AC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 Status Verticals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6B073B-B6C2-4CAC-ABEE-753381624C37}"/>
              </a:ext>
            </a:extLst>
          </p:cNvPr>
          <p:cNvSpPr/>
          <p:nvPr/>
        </p:nvSpPr>
        <p:spPr>
          <a:xfrm>
            <a:off x="400670" y="1028701"/>
            <a:ext cx="1371600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Vertical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387B5B-FD84-4EC5-818A-04B131FFF0D1}"/>
              </a:ext>
            </a:extLst>
          </p:cNvPr>
          <p:cNvSpPr/>
          <p:nvPr/>
        </p:nvSpPr>
        <p:spPr>
          <a:xfrm>
            <a:off x="1772269" y="1028700"/>
            <a:ext cx="2742581" cy="2738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Education &amp; Skills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7CD157-8FD6-456B-A584-044C5105DC78}"/>
              </a:ext>
            </a:extLst>
          </p:cNvPr>
          <p:cNvSpPr/>
          <p:nvPr/>
        </p:nvSpPr>
        <p:spPr>
          <a:xfrm>
            <a:off x="4636736" y="1028701"/>
            <a:ext cx="1371600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Lead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5F26F3-09D1-431A-8C90-7113F921BBED}"/>
              </a:ext>
            </a:extLst>
          </p:cNvPr>
          <p:cNvSpPr/>
          <p:nvPr/>
        </p:nvSpPr>
        <p:spPr>
          <a:xfrm>
            <a:off x="6008335" y="1028700"/>
            <a:ext cx="2742581" cy="2738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To be determined. 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786F7C-6D00-4BD4-A7FE-5471429E92F5}"/>
              </a:ext>
            </a:extLst>
          </p:cNvPr>
          <p:cNvSpPr/>
          <p:nvPr/>
        </p:nvSpPr>
        <p:spPr>
          <a:xfrm>
            <a:off x="400669" y="1434519"/>
            <a:ext cx="4114181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Achievements since last meeting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4CD5FA-A826-463B-94BC-3892701F4C27}"/>
              </a:ext>
            </a:extLst>
          </p:cNvPr>
          <p:cNvSpPr/>
          <p:nvPr/>
        </p:nvSpPr>
        <p:spPr>
          <a:xfrm>
            <a:off x="400669" y="1708362"/>
            <a:ext cx="4114181" cy="17777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Vertical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session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5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scheduled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on 20th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May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Documentation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shared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on French WG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platform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: </a:t>
            </a:r>
            <a:r>
              <a:rPr lang="de-DE" sz="1200" dirty="0">
                <a:solidFill>
                  <a:schemeClr val="tx1"/>
                </a:solidFill>
                <a:latin typeface="+mj-lt"/>
                <a:hlinkClick r:id="rId2"/>
              </a:rPr>
              <a:t>https://prometheus-x.org/assemblies/dases-edu-skills-vertical-governance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Sub WG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launched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on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learning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analytics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&amp; Erasmus+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1"/>
                </a:solidFill>
                <a:latin typeface="+mj-lt"/>
              </a:rPr>
              <a:t>Presentation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MVP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developed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by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French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group</a:t>
            </a:r>
            <a:br>
              <a:rPr lang="de-DE" sz="1200" dirty="0">
                <a:solidFill>
                  <a:schemeClr val="tx1"/>
                </a:solidFill>
                <a:latin typeface="+mj-lt"/>
              </a:rPr>
            </a:br>
            <a:r>
              <a:rPr lang="fr-FR" sz="1200" dirty="0">
                <a:hlinkClick r:id="rId3"/>
              </a:rPr>
              <a:t>https://daseslab.on.fleek.co/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B801-DD2E-4E77-91D5-20CC4F75B0E7}"/>
              </a:ext>
            </a:extLst>
          </p:cNvPr>
          <p:cNvSpPr/>
          <p:nvPr/>
        </p:nvSpPr>
        <p:spPr>
          <a:xfrm>
            <a:off x="4636735" y="1434519"/>
            <a:ext cx="4130183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Activities until next meeting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231CA1-36C1-47AA-8262-9726084E4E72}"/>
              </a:ext>
            </a:extLst>
          </p:cNvPr>
          <p:cNvSpPr/>
          <p:nvPr/>
        </p:nvSpPr>
        <p:spPr>
          <a:xfrm>
            <a:off x="4641729" y="1708362"/>
            <a:ext cx="4130183" cy="17777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Learning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analytics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WG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meeting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: 8/06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Erasmus+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application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scheduled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1"/>
                </a:solidFill>
                <a:latin typeface="+mj-lt"/>
              </a:rPr>
              <a:t>Testing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sessions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MVP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vertical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members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D6AD707-B135-4416-8DC9-20364AD7B222}"/>
              </a:ext>
            </a:extLst>
          </p:cNvPr>
          <p:cNvSpPr/>
          <p:nvPr/>
        </p:nvSpPr>
        <p:spPr>
          <a:xfrm>
            <a:off x="405663" y="3511119"/>
            <a:ext cx="8366249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Issues, Risks, Decision needs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E7AE7C-1450-4EFA-80A3-8E78514EF631}"/>
              </a:ext>
            </a:extLst>
          </p:cNvPr>
          <p:cNvSpPr/>
          <p:nvPr/>
        </p:nvSpPr>
        <p:spPr>
          <a:xfrm>
            <a:off x="400669" y="3779040"/>
            <a:ext cx="8366249" cy="10838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Issues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set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up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a European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common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roadmap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(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position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paper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), countries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onboarding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use-cases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for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concrete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collaborations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identifying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which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solutions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come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GAIA-X and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what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should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developed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outside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it. </a:t>
            </a:r>
          </a:p>
          <a:p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Risks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loss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convergence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among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actions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loss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time/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efficiency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br>
              <a:rPr lang="de-DE" sz="1200" dirty="0">
                <a:solidFill>
                  <a:schemeClr val="tx1"/>
                </a:solidFill>
                <a:latin typeface="+mj-lt"/>
              </a:rPr>
            </a:br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Decision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needs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implication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vertical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group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into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GAIA-X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governance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funding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opportunities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found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5D012F-5C61-471B-B920-026C743B0FD1}"/>
              </a:ext>
            </a:extLst>
          </p:cNvPr>
          <p:cNvSpPr/>
          <p:nvPr/>
        </p:nvSpPr>
        <p:spPr>
          <a:xfrm>
            <a:off x="3351655" y="350652"/>
            <a:ext cx="1163195" cy="2738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CW 43/21</a:t>
            </a:r>
          </a:p>
        </p:txBody>
      </p:sp>
    </p:spTree>
    <p:extLst>
      <p:ext uri="{BB962C8B-B14F-4D97-AF65-F5344CB8AC3E}">
        <p14:creationId xmlns:p14="http://schemas.microsoft.com/office/powerpoint/2010/main" val="139305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5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689429" y="271463"/>
            <a:ext cx="7606733" cy="39248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2.  Evolution of the MVP</a:t>
            </a:r>
            <a:endParaRPr lang="fr-FR" sz="1800" dirty="0">
              <a:solidFill>
                <a:schemeClr val="accent1">
                  <a:lumMod val="50000"/>
                </a:schemeClr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br>
              <a:rPr lang="fr-FR" sz="1800" dirty="0"/>
            </a:br>
            <a:endParaRPr lang="fr-FR" sz="1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860B831-462B-7DB2-A497-8E643966A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412" y="1352550"/>
            <a:ext cx="406717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88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6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536671" y="1628442"/>
            <a:ext cx="7839319" cy="2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Sub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WG update</a:t>
            </a:r>
          </a:p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Learning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analytics</a:t>
            </a:r>
            <a:b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Erasmus+ </a:t>
            </a:r>
            <a:br>
              <a:rPr lang="fr-FR" sz="1800" b="1" dirty="0">
                <a:solidFill>
                  <a:schemeClr val="tx1"/>
                </a:solidFill>
              </a:rPr>
            </a:br>
            <a:r>
              <a:rPr lang="fr-FR" sz="1800" b="1" dirty="0">
                <a:solidFill>
                  <a:schemeClr val="tx1"/>
                </a:solidFill>
                <a:hlinkClick r:id="rId2"/>
              </a:rPr>
              <a:t>https://annuel2.framapad.org/p/DASES-Erasmus-plus-application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br>
              <a:rPr lang="fr-FR" sz="1800" dirty="0">
                <a:solidFill>
                  <a:schemeClr val="tx1"/>
                </a:solidFill>
              </a:rPr>
            </a:b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75712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7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3B5D904-22B4-CAF5-C506-08EA60242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926"/>
          <a:stretch/>
        </p:blipFill>
        <p:spPr>
          <a:xfrm>
            <a:off x="30700" y="1024868"/>
            <a:ext cx="9082599" cy="4118632"/>
          </a:xfrm>
          <a:prstGeom prst="rect">
            <a:avLst/>
          </a:prstGeom>
        </p:spPr>
      </p:pic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28C95BB6-FF76-7F67-5968-48D90D4A0D4A}"/>
              </a:ext>
            </a:extLst>
          </p:cNvPr>
          <p:cNvSpPr txBox="1">
            <a:spLocks/>
          </p:cNvSpPr>
          <p:nvPr/>
        </p:nvSpPr>
        <p:spPr>
          <a:xfrm>
            <a:off x="311700" y="842150"/>
            <a:ext cx="7606733" cy="54226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4.  GAIA-X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Governance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&amp;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Technical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1800" b="1" dirty="0" err="1">
                <a:solidFill>
                  <a:schemeClr val="accent1">
                    <a:lumMod val="50000"/>
                  </a:schemeClr>
                </a:solidFill>
              </a:rPr>
              <a:t>committees</a:t>
            </a:r>
            <a:br>
              <a:rPr lang="fr-FR" sz="1800" b="1" dirty="0">
                <a:solidFill>
                  <a:schemeClr val="tx1"/>
                </a:solidFill>
              </a:rPr>
            </a:br>
            <a:r>
              <a:rPr lang="fr-FR" sz="1800" b="1" dirty="0">
                <a:solidFill>
                  <a:schemeClr val="tx1"/>
                </a:solidFill>
              </a:rPr>
              <a:t> </a:t>
            </a:r>
            <a:br>
              <a:rPr lang="fr-FR" sz="1800" dirty="0">
                <a:solidFill>
                  <a:schemeClr val="tx1"/>
                </a:solidFill>
              </a:rPr>
            </a:br>
            <a:br>
              <a:rPr lang="fr-FR" sz="1800" dirty="0">
                <a:solidFill>
                  <a:schemeClr val="tx1"/>
                </a:solidFill>
                <a:highlight>
                  <a:schemeClr val="accent2"/>
                </a:highlight>
              </a:rPr>
            </a:br>
            <a:endParaRPr lang="fr-FR" sz="1800" dirty="0">
              <a:solidFill>
                <a:schemeClr val="tx1"/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29335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D3E278D-DCBA-0806-BE05-B1D47FC35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8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5018A47-5EF2-37A3-4E62-5C3F0C94D3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8516" b="78717"/>
          <a:stretch/>
        </p:blipFill>
        <p:spPr>
          <a:xfrm>
            <a:off x="0" y="-42862"/>
            <a:ext cx="4707731" cy="5857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B10BD9F-32E8-5716-863B-38105E3BFF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084"/>
          <a:stretch/>
        </p:blipFill>
        <p:spPr>
          <a:xfrm>
            <a:off x="0" y="1221578"/>
            <a:ext cx="9144000" cy="206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0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D3E278D-DCBA-0806-BE05-B1D47FC35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9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905DAFA-10B0-9863-44C4-2F92DBB92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6683"/>
            <a:ext cx="9144000" cy="392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5940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BE000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60A8D5CE42CD40B01A47D22CF1238D" ma:contentTypeVersion="12" ma:contentTypeDescription="Crée un document." ma:contentTypeScope="" ma:versionID="b42b4744370a8fbd948fa0cb4332adb6">
  <xsd:schema xmlns:xsd="http://www.w3.org/2001/XMLSchema" xmlns:xs="http://www.w3.org/2001/XMLSchema" xmlns:p="http://schemas.microsoft.com/office/2006/metadata/properties" xmlns:ns2="f3636c0f-8e09-433a-8046-f97f61911496" xmlns:ns3="8c4c2282-1798-45ea-80ae-5f843393f56d" targetNamespace="http://schemas.microsoft.com/office/2006/metadata/properties" ma:root="true" ma:fieldsID="758308ad5f00b239a536dcd078840478" ns2:_="" ns3:_="">
    <xsd:import namespace="f3636c0f-8e09-433a-8046-f97f61911496"/>
    <xsd:import namespace="8c4c2282-1798-45ea-80ae-5f843393f5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36c0f-8e09-433a-8046-f97f619114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2a5a789a-0080-4889-9b37-6d1526ad77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c2282-1798-45ea-80ae-5f843393f5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68f3622-bd45-429c-9c40-f1629e0fd64d}" ma:internalName="TaxCatchAll" ma:showField="CatchAllData" ma:web="8c4c2282-1798-45ea-80ae-5f843393f5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4c2282-1798-45ea-80ae-5f843393f56d" xsi:nil="true"/>
    <lcf76f155ced4ddcb4097134ff3c332f xmlns="f3636c0f-8e09-433a-8046-f97f6191149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E7D361-36E7-4E2D-9442-70ABBB9763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636c0f-8e09-433a-8046-f97f61911496"/>
    <ds:schemaRef ds:uri="8c4c2282-1798-45ea-80ae-5f843393f5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C4FD2C-8B87-4E94-94E9-143E49B13408}">
  <ds:schemaRefs>
    <ds:schemaRef ds:uri="http://schemas.microsoft.com/office/2006/metadata/properties"/>
    <ds:schemaRef ds:uri="http://schemas.microsoft.com/office/infopath/2007/PartnerControls"/>
    <ds:schemaRef ds:uri="8c4c2282-1798-45ea-80ae-5f843393f56d"/>
    <ds:schemaRef ds:uri="f3636c0f-8e09-433a-8046-f97f61911496"/>
  </ds:schemaRefs>
</ds:datastoreItem>
</file>

<file path=customXml/itemProps3.xml><?xml version="1.0" encoding="utf-8"?>
<ds:datastoreItem xmlns:ds="http://schemas.openxmlformats.org/officeDocument/2006/customXml" ds:itemID="{340BDBF1-EAAD-4945-B464-B59181BE17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297</Words>
  <Application>Microsoft Office PowerPoint</Application>
  <PresentationFormat>Affichage à l'écran (16:9)</PresentationFormat>
  <Paragraphs>55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Helvetica Neue</vt:lpstr>
      <vt:lpstr>Source Sans Pro</vt:lpstr>
      <vt:lpstr>Simple Light</vt:lpstr>
      <vt:lpstr>Présentation PowerPoint</vt:lpstr>
      <vt:lpstr>Présentation PowerPoint</vt:lpstr>
      <vt:lpstr>Présentation PowerPoint</vt:lpstr>
      <vt:lpstr>1. Status Verticals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DASES</dc:title>
  <dc:creator>Minichiello, Federica</dc:creator>
  <cp:lastModifiedBy>Minichiello, Federica</cp:lastModifiedBy>
  <cp:revision>9</cp:revision>
  <dcterms:modified xsi:type="dcterms:W3CDTF">2022-05-20T10:50:00Z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0x0101008560A8D5CE42CD40B01A47D22CF1238D</vt:lpwstr>
  </property>
</Properties>
</file>