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4"/>
  </p:sldMasterIdLst>
  <p:notesMasterIdLst>
    <p:notesMasterId r:id="rId14"/>
  </p:notesMasterIdLst>
  <p:sldIdLst>
    <p:sldId id="332" r:id="rId5"/>
    <p:sldId id="257" r:id="rId6"/>
    <p:sldId id="2145706034" r:id="rId7"/>
    <p:sldId id="2145706032" r:id="rId8"/>
    <p:sldId id="2145706035" r:id="rId9"/>
    <p:sldId id="2145706038" r:id="rId10"/>
    <p:sldId id="2145706040" r:id="rId11"/>
    <p:sldId id="2145706039" r:id="rId12"/>
    <p:sldId id="214570603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par défaut" id="{1A47D640-31DE-469C-AF7E-39A1B8556F86}">
          <p14:sldIdLst>
            <p14:sldId id="332"/>
            <p14:sldId id="257"/>
            <p14:sldId id="2145706034"/>
            <p14:sldId id="2145706032"/>
            <p14:sldId id="2145706035"/>
            <p14:sldId id="2145706038"/>
            <p14:sldId id="2145706040"/>
            <p14:sldId id="2145706039"/>
            <p14:sldId id="21457060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000D"/>
    <a:srgbClr val="351DF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3E06F3-A7BF-F8EF-0886-D590CA3D1356}" v="95" dt="2022-02-10T12:48:44.172"/>
    <p1510:client id="{A2173F7D-D4EE-85B5-84B4-20CF9FB7C57A}" v="412" dt="2022-02-10T12:47:36.679"/>
    <p1510:client id="{F1039D0C-783C-05E0-6D79-6EDF80C30E20}" v="1" dt="2022-02-10T12:39:22.384"/>
  </p1510:revLst>
</p1510:revInfo>
</file>

<file path=ppt/tableStyles.xml><?xml version="1.0" encoding="utf-8"?>
<a:tblStyleLst xmlns:a="http://schemas.openxmlformats.org/drawingml/2006/main" def="{EDE31FA6-01F6-4DAF-B217-C387923C60A8}">
  <a:tblStyle styleId="{EDE31FA6-01F6-4DAF-B217-C387923C60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feabf27d5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feabf27d5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1">
  <p:cSld name="CUSTOM">
    <p:bg>
      <p:bgPr>
        <a:solidFill>
          <a:srgbClr val="00009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5800825" y="150"/>
            <a:ext cx="33432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782850" y="629725"/>
            <a:ext cx="4449000" cy="32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pic>
        <p:nvPicPr>
          <p:cNvPr id="17" name="Google Shape;1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777050" y="2895025"/>
            <a:ext cx="1457750" cy="114227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884600" y="3701050"/>
            <a:ext cx="376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FE2F3"/>
              </a:buClr>
              <a:buSzPts val="2300"/>
              <a:buNone/>
              <a:defRPr sz="2300">
                <a:solidFill>
                  <a:srgbClr val="CFE2F3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>
              <a:buNone/>
              <a:defRPr sz="13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38" name="Google Shape;38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43" name="Google Shape;43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100"/>
              <a:buNone/>
              <a:defRPr sz="2100">
                <a:solidFill>
                  <a:srgbClr val="43434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4" name="Google Shape;54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59" name="Google Shape;59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 1">
  <p:cSld name="BLANK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02150" y="4532653"/>
            <a:ext cx="548701" cy="429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B921C-DD71-4F98-A33D-A7936778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296" y="4862907"/>
            <a:ext cx="637331" cy="273844"/>
          </a:xfrm>
        </p:spPr>
        <p:txBody>
          <a:bodyPr/>
          <a:lstStyle/>
          <a:p>
            <a:fld id="{507A9616-A82C-4E2E-8267-529CA9110683}" type="datetime1">
              <a:rPr lang="de-DE" smtClean="0"/>
              <a:t>21.03.2022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372CDE-0269-4A13-98B5-C2021453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000" y="4862907"/>
            <a:ext cx="3086100" cy="273844"/>
          </a:xfrm>
        </p:spPr>
        <p:txBody>
          <a:bodyPr/>
          <a:lstStyle/>
          <a:p>
            <a:r>
              <a:rPr lang="en-US"/>
              <a:t>Gaia-X DSBC</a:t>
            </a: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8363" y="4862907"/>
            <a:ext cx="382553" cy="273844"/>
          </a:xfrm>
        </p:spPr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954" y="340389"/>
            <a:ext cx="5156366" cy="568214"/>
          </a:xfrm>
          <a:prstGeom prst="rect">
            <a:avLst/>
          </a:prstGeom>
        </p:spPr>
        <p:txBody>
          <a:bodyPr lIns="0" tIns="0" rIns="0"/>
          <a:lstStyle>
            <a:lvl1pPr>
              <a:defRPr sz="2175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6FBCA7-87AA-423A-A57C-F133C2F27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8203" y="276226"/>
            <a:ext cx="888300" cy="49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22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 b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91"/>
              </a:buClr>
              <a:buSzPts val="1800"/>
              <a:buFont typeface="Helvetica Neue"/>
              <a:buChar char="●"/>
              <a:defRPr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1000F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●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■"/>
              <a:defRPr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</a:defRPr>
            </a:lvl1pPr>
            <a:lvl2pPr lvl="1" algn="r">
              <a:buNone/>
              <a:defRPr sz="1000">
                <a:solidFill>
                  <a:schemeClr val="dk1"/>
                </a:solidFill>
              </a:defRPr>
            </a:lvl2pPr>
            <a:lvl3pPr lvl="2" algn="r">
              <a:buNone/>
              <a:defRPr sz="1000">
                <a:solidFill>
                  <a:schemeClr val="dk1"/>
                </a:solidFill>
              </a:defRPr>
            </a:lvl3pPr>
            <a:lvl4pPr lvl="3" algn="r">
              <a:buNone/>
              <a:defRPr sz="1000">
                <a:solidFill>
                  <a:schemeClr val="dk1"/>
                </a:solidFill>
              </a:defRPr>
            </a:lvl4pPr>
            <a:lvl5pPr lvl="4" algn="r">
              <a:buNone/>
              <a:defRPr sz="1000">
                <a:solidFill>
                  <a:schemeClr val="dk1"/>
                </a:solidFill>
              </a:defRPr>
            </a:lvl5pPr>
            <a:lvl6pPr lvl="5" algn="r">
              <a:buNone/>
              <a:defRPr sz="1000">
                <a:solidFill>
                  <a:schemeClr val="dk1"/>
                </a:solidFill>
              </a:defRPr>
            </a:lvl6pPr>
            <a:lvl7pPr lvl="6" algn="r">
              <a:buNone/>
              <a:defRPr sz="1000">
                <a:solidFill>
                  <a:schemeClr val="dk1"/>
                </a:solidFill>
              </a:defRPr>
            </a:lvl7pPr>
            <a:lvl8pPr lvl="7" algn="r">
              <a:buNone/>
              <a:defRPr sz="1000">
                <a:solidFill>
                  <a:schemeClr val="dk1"/>
                </a:solidFill>
              </a:defRPr>
            </a:lvl8pPr>
            <a:lvl9pPr lvl="8" algn="r">
              <a:buNone/>
              <a:defRPr sz="10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6" r:id="rId4"/>
    <p:sldLayoutId id="2147483657" r:id="rId5"/>
    <p:sldLayoutId id="2147483658" r:id="rId6"/>
    <p:sldLayoutId id="2147483659" r:id="rId7"/>
    <p:sldLayoutId id="2147483661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docs.google.com/document/d/1ZLq1Tj514DpwqFxTqfLawp-j57mmGzJOB_8T7ZDQsVc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rometheus-x.org/?locale=en" TargetMode="External"/><Relationship Id="rId2" Type="http://schemas.openxmlformats.org/officeDocument/2006/relationships/hyperlink" Target="https://gaia-x.eu/sites/default/files/2021-10/GAIAX_Position-paper_Education-Skills.pdf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code2030.gov.pt/en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-plus.ec.europa.eu/programme-guide/part-b/key-action-1" TargetMode="External"/><Relationship Id="rId2" Type="http://schemas.openxmlformats.org/officeDocument/2006/relationships/hyperlink" Target="https://etendering.ted.europa.eu/cft/cft-display.html?cftId=8137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C7B30EC-8DCC-49DC-88E5-96E9D2C54A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1</a:t>
            </a:fld>
            <a:endParaRPr lang="fr-FR"/>
          </a:p>
        </p:txBody>
      </p:sp>
      <p:sp>
        <p:nvSpPr>
          <p:cNvPr id="4" name="Google Shape;69;p14">
            <a:extLst>
              <a:ext uri="{FF2B5EF4-FFF2-40B4-BE49-F238E27FC236}">
                <a16:creationId xmlns:a16="http://schemas.microsoft.com/office/drawing/2014/main" id="{E47074D3-B55F-4D79-9ABD-61A40D1EC349}"/>
              </a:ext>
            </a:extLst>
          </p:cNvPr>
          <p:cNvSpPr/>
          <p:nvPr/>
        </p:nvSpPr>
        <p:spPr>
          <a:xfrm>
            <a:off x="-3003450" y="397550"/>
            <a:ext cx="6321900" cy="6321900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4AD9FD-45DA-4D71-ADE8-94946D20A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94" y="1356852"/>
            <a:ext cx="7053683" cy="1973048"/>
          </a:xfrm>
          <a:prstGeom prst="rect">
            <a:avLst/>
          </a:prstGeom>
        </p:spPr>
      </p:pic>
      <p:sp>
        <p:nvSpPr>
          <p:cNvPr id="6" name="Google Shape;71;p14">
            <a:extLst>
              <a:ext uri="{FF2B5EF4-FFF2-40B4-BE49-F238E27FC236}">
                <a16:creationId xmlns:a16="http://schemas.microsoft.com/office/drawing/2014/main" id="{29B514BA-43CD-4989-A6DC-51F7A9231109}"/>
              </a:ext>
            </a:extLst>
          </p:cNvPr>
          <p:cNvSpPr txBox="1">
            <a:spLocks/>
          </p:cNvSpPr>
          <p:nvPr/>
        </p:nvSpPr>
        <p:spPr>
          <a:xfrm>
            <a:off x="774435" y="2571750"/>
            <a:ext cx="6031800" cy="16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dk1"/>
              </a:solidFill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800" i="1" dirty="0" err="1">
                <a:solidFill>
                  <a:srgbClr val="00009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DA</a:t>
            </a:r>
            <a:r>
              <a:rPr lang="en-US" sz="1800" b="1" dirty="0" err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ta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pace for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ducation &amp; </a:t>
            </a:r>
            <a:r>
              <a:rPr lang="en-US" sz="1800" i="1" dirty="0">
                <a:solidFill>
                  <a:srgbClr val="000094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en-US" sz="18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kills</a:t>
            </a:r>
          </a:p>
        </p:txBody>
      </p:sp>
      <p:sp>
        <p:nvSpPr>
          <p:cNvPr id="7" name="Google Shape;71;p14">
            <a:extLst>
              <a:ext uri="{FF2B5EF4-FFF2-40B4-BE49-F238E27FC236}">
                <a16:creationId xmlns:a16="http://schemas.microsoft.com/office/drawing/2014/main" id="{3A2BD262-34D1-434A-95B5-50E4CCA654ED}"/>
              </a:ext>
            </a:extLst>
          </p:cNvPr>
          <p:cNvSpPr txBox="1">
            <a:spLocks/>
          </p:cNvSpPr>
          <p:nvPr/>
        </p:nvSpPr>
        <p:spPr>
          <a:xfrm>
            <a:off x="4636054" y="3862517"/>
            <a:ext cx="6031800" cy="16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dirty="0">
              <a:solidFill>
                <a:schemeClr val="dk1"/>
              </a:solidFill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800" i="1" dirty="0">
                <a:solidFill>
                  <a:srgbClr val="00009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GAIA-X, Vertical Education &amp; Skills </a:t>
            </a:r>
            <a:endParaRPr lang="en-US" sz="18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07104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/>
          <p:nvPr/>
        </p:nvSpPr>
        <p:spPr>
          <a:xfrm>
            <a:off x="-3007975" y="411125"/>
            <a:ext cx="6321900" cy="6321900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-430475" y="-315573"/>
            <a:ext cx="5774700" cy="5774700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83" name="Google Shape;83;p15"/>
          <p:cNvCxnSpPr/>
          <p:nvPr/>
        </p:nvCxnSpPr>
        <p:spPr>
          <a:xfrm>
            <a:off x="-153250" y="3298175"/>
            <a:ext cx="9394500" cy="0"/>
          </a:xfrm>
          <a:prstGeom prst="straightConnector1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Google Shape;84;p15"/>
          <p:cNvSpPr/>
          <p:nvPr/>
        </p:nvSpPr>
        <p:spPr>
          <a:xfrm>
            <a:off x="509350" y="624327"/>
            <a:ext cx="3894900" cy="3894900"/>
          </a:xfrm>
          <a:prstGeom prst="ellipse">
            <a:avLst/>
          </a:prstGeom>
          <a:noFill/>
          <a:ln w="76200" cap="flat" cmpd="sng">
            <a:solidFill>
              <a:srgbClr val="DED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5"/>
          <p:cNvSpPr/>
          <p:nvPr/>
        </p:nvSpPr>
        <p:spPr>
          <a:xfrm>
            <a:off x="1256375" y="1371327"/>
            <a:ext cx="2400900" cy="2400900"/>
          </a:xfrm>
          <a:prstGeom prst="ellipse">
            <a:avLst/>
          </a:prstGeom>
          <a:solidFill>
            <a:srgbClr val="E100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E1000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1453450" y="2015921"/>
            <a:ext cx="2006700" cy="1261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5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Vertical targets</a:t>
            </a:r>
            <a:endParaRPr sz="35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8" name="Google Shape;88;p15"/>
          <p:cNvSpPr txBox="1">
            <a:spLocks noGrp="1"/>
          </p:cNvSpPr>
          <p:nvPr>
            <p:ph type="subTitle" idx="4294967295"/>
          </p:nvPr>
        </p:nvSpPr>
        <p:spPr>
          <a:xfrm>
            <a:off x="3853873" y="1159977"/>
            <a:ext cx="4950914" cy="317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Share knowledge on respective national activities and projects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Capitalize on GAIA-X working groups’ inputs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Define a common vision</a:t>
            </a:r>
          </a:p>
          <a:p>
            <a:pPr marL="342900">
              <a:spcAft>
                <a:spcPts val="1200"/>
              </a:spcAft>
              <a:buAutoNum type="arabicPeriod"/>
            </a:pP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Build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pilot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projects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to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demonstrate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DASES </a:t>
            </a:r>
            <a:r>
              <a:rPr lang="fr-FR" b="1" dirty="0" err="1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added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-value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3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FR" sz="25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Agenda – March meeting</a:t>
            </a: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354886" y="1755293"/>
            <a:ext cx="7839319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1. Brief </a:t>
            </a:r>
            <a:r>
              <a:rPr lang="fr-FR" sz="1800" b="1" dirty="0" err="1">
                <a:solidFill>
                  <a:schemeClr val="tx1"/>
                </a:solidFill>
              </a:rPr>
              <a:t>summary</a:t>
            </a:r>
            <a:r>
              <a:rPr lang="fr-FR" sz="1800" b="1" dirty="0">
                <a:solidFill>
                  <a:schemeClr val="tx1"/>
                </a:solidFill>
              </a:rPr>
              <a:t> of </a:t>
            </a:r>
            <a:r>
              <a:rPr lang="fr-FR" sz="1800" b="1" dirty="0" err="1">
                <a:solidFill>
                  <a:schemeClr val="tx1"/>
                </a:solidFill>
              </a:rPr>
              <a:t>previous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>
                <a:solidFill>
                  <a:schemeClr val="tx1"/>
                </a:solidFill>
              </a:rPr>
              <a:t>activities</a:t>
            </a:r>
            <a:endParaRPr lang="fr-FR" sz="1800" b="1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dk1"/>
              </a:buClr>
              <a:buSzPts val="1100"/>
              <a:buAutoNum type="arabicPeriod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2. Vertical </a:t>
            </a:r>
            <a:r>
              <a:rPr lang="fr-FR" sz="1800" b="1" dirty="0" err="1">
                <a:solidFill>
                  <a:schemeClr val="tx1"/>
                </a:solidFill>
              </a:rPr>
              <a:t>identity</a:t>
            </a:r>
            <a:r>
              <a:rPr lang="fr-FR" sz="1800" b="1" dirty="0">
                <a:solidFill>
                  <a:schemeClr val="tx1"/>
                </a:solidFill>
              </a:rPr>
              <a:t> / how to </a:t>
            </a:r>
            <a:r>
              <a:rPr lang="fr-FR" sz="1800" b="1" dirty="0" err="1">
                <a:solidFill>
                  <a:schemeClr val="tx1"/>
                </a:solidFill>
              </a:rPr>
              <a:t>share</a:t>
            </a:r>
            <a:r>
              <a:rPr lang="fr-FR" sz="1800" b="1" dirty="0">
                <a:solidFill>
                  <a:schemeClr val="tx1"/>
                </a:solidFill>
              </a:rPr>
              <a:t> vertical </a:t>
            </a:r>
            <a:r>
              <a:rPr lang="fr-FR" sz="1800" b="1" dirty="0" err="1">
                <a:solidFill>
                  <a:schemeClr val="tx1"/>
                </a:solidFill>
              </a:rPr>
              <a:t>work</a:t>
            </a: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3. DG </a:t>
            </a:r>
            <a:r>
              <a:rPr lang="fr-FR" sz="1800" b="1" dirty="0" err="1">
                <a:solidFill>
                  <a:schemeClr val="tx1"/>
                </a:solidFill>
              </a:rPr>
              <a:t>Connect</a:t>
            </a:r>
            <a:r>
              <a:rPr lang="fr-FR" sz="1800" b="1" dirty="0">
                <a:solidFill>
                  <a:schemeClr val="tx1"/>
                </a:solidFill>
              </a:rPr>
              <a:t> Call update</a:t>
            </a:r>
          </a:p>
          <a:p>
            <a:pPr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4. </a:t>
            </a:r>
            <a:r>
              <a:rPr lang="fr-FR" sz="1800" b="1" dirty="0" err="1">
                <a:solidFill>
                  <a:schemeClr val="tx1"/>
                </a:solidFill>
              </a:rPr>
              <a:t>Presentation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>
                <a:solidFill>
                  <a:schemeClr val="tx1"/>
                </a:solidFill>
              </a:rPr>
              <a:t>from</a:t>
            </a:r>
            <a:r>
              <a:rPr lang="fr-FR" sz="1800" b="1" dirty="0">
                <a:solidFill>
                  <a:schemeClr val="tx1"/>
                </a:solidFill>
              </a:rPr>
              <a:t> Portugal - </a:t>
            </a:r>
            <a:r>
              <a:rPr lang="fr-FR" sz="1800" b="1" dirty="0" err="1">
                <a:solidFill>
                  <a:schemeClr val="tx1"/>
                </a:solidFill>
              </a:rPr>
              <a:t>InCode</a:t>
            </a:r>
            <a:r>
              <a:rPr lang="fr-FR" sz="1800" b="1" dirty="0">
                <a:solidFill>
                  <a:schemeClr val="tx1"/>
                </a:solidFill>
              </a:rPr>
              <a:t> 2030 </a:t>
            </a:r>
          </a:p>
          <a:p>
            <a:pPr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5. Project brainstorming</a:t>
            </a: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763438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BD5D3-90EC-4E3B-B643-A44014C6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0000" lnSpcReduction="20000"/>
          </a:bodyPr>
          <a:lstStyle/>
          <a:p>
            <a:fld id="{46735E09-D06A-4765-B4D1-A70A5B2E5B6E}" type="slidenum">
              <a:rPr lang="de-DE" smtClean="0"/>
              <a:t>4</a:t>
            </a:fld>
            <a:endParaRPr lang="de-D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97BD14-4B00-45A9-83D8-4610692A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Summary - Status Vertical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6B073B-B6C2-4CAC-ABEE-753381624C37}"/>
              </a:ext>
            </a:extLst>
          </p:cNvPr>
          <p:cNvSpPr/>
          <p:nvPr/>
        </p:nvSpPr>
        <p:spPr>
          <a:xfrm>
            <a:off x="400670" y="1028701"/>
            <a:ext cx="1371600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Vertical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387B5B-FD84-4EC5-818A-04B131FFF0D1}"/>
              </a:ext>
            </a:extLst>
          </p:cNvPr>
          <p:cNvSpPr/>
          <p:nvPr/>
        </p:nvSpPr>
        <p:spPr>
          <a:xfrm>
            <a:off x="1772269" y="1028700"/>
            <a:ext cx="2742581" cy="2738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Education &amp; Skills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7CD157-8FD6-456B-A584-044C5105DC78}"/>
              </a:ext>
            </a:extLst>
          </p:cNvPr>
          <p:cNvSpPr/>
          <p:nvPr/>
        </p:nvSpPr>
        <p:spPr>
          <a:xfrm>
            <a:off x="4636736" y="1028701"/>
            <a:ext cx="1371600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Lead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5F26F3-09D1-431A-8C90-7113F921BBED}"/>
              </a:ext>
            </a:extLst>
          </p:cNvPr>
          <p:cNvSpPr/>
          <p:nvPr/>
        </p:nvSpPr>
        <p:spPr>
          <a:xfrm>
            <a:off x="6008335" y="1028700"/>
            <a:ext cx="2742581" cy="2738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To be determined. 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786F7C-6D00-4BD4-A7FE-5471429E92F5}"/>
              </a:ext>
            </a:extLst>
          </p:cNvPr>
          <p:cNvSpPr/>
          <p:nvPr/>
        </p:nvSpPr>
        <p:spPr>
          <a:xfrm>
            <a:off x="400669" y="1434519"/>
            <a:ext cx="4114181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Achievements since last meeting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4CD5FA-A826-463B-94BC-3892701F4C27}"/>
              </a:ext>
            </a:extLst>
          </p:cNvPr>
          <p:cNvSpPr/>
          <p:nvPr/>
        </p:nvSpPr>
        <p:spPr>
          <a:xfrm>
            <a:off x="400669" y="1708362"/>
            <a:ext cx="4114181" cy="17777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endParaRPr lang="de-DE" sz="1200" dirty="0">
              <a:solidFill>
                <a:schemeClr val="tx1"/>
              </a:solidFill>
              <a:latin typeface="+mj-lt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Vertical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session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3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scheduled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3rd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March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Sub-meetings : </a:t>
            </a:r>
            <a:br>
              <a:rPr lang="de-DE" sz="1200" dirty="0">
                <a:solidFill>
                  <a:schemeClr val="tx1"/>
                </a:solidFill>
                <a:latin typeface="+mj-lt"/>
              </a:rPr>
            </a:br>
            <a:r>
              <a:rPr lang="de-DE" sz="1200" dirty="0">
                <a:solidFill>
                  <a:schemeClr val="tx1"/>
                </a:solidFill>
                <a:latin typeface="+mj-lt"/>
              </a:rPr>
              <a:t>28/1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presentation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response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DG Connect Call on Skills Data Space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Preliminary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Study ;</a:t>
            </a:r>
            <a:br>
              <a:rPr lang="de-DE" sz="1200" dirty="0">
                <a:solidFill>
                  <a:schemeClr val="tx1"/>
                </a:solidFill>
                <a:latin typeface="+mj-lt"/>
              </a:rPr>
            </a:br>
            <a:r>
              <a:rPr lang="de-DE" sz="1200" dirty="0">
                <a:solidFill>
                  <a:schemeClr val="tx1"/>
                </a:solidFill>
                <a:latin typeface="+mj-lt"/>
              </a:rPr>
              <a:t>4/2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coordination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model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and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governance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;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18/2 :  Technical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meeting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SSO/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identity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contract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and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consent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management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model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proposed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French WG (Prometheus-X)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 err="1">
                <a:solidFill>
                  <a:schemeClr val="tx1"/>
                </a:solidFill>
                <a:latin typeface="+mj-lt"/>
              </a:rPr>
              <a:t>Representant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German Education Hub on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board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B801-DD2E-4E77-91D5-20CC4F75B0E7}"/>
              </a:ext>
            </a:extLst>
          </p:cNvPr>
          <p:cNvSpPr/>
          <p:nvPr/>
        </p:nvSpPr>
        <p:spPr>
          <a:xfrm>
            <a:off x="4636735" y="1434519"/>
            <a:ext cx="4130183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Activities until next meeting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8231CA1-36C1-47AA-8262-9726084E4E72}"/>
              </a:ext>
            </a:extLst>
          </p:cNvPr>
          <p:cNvSpPr/>
          <p:nvPr/>
        </p:nvSpPr>
        <p:spPr>
          <a:xfrm>
            <a:off x="4641729" y="1708362"/>
            <a:ext cx="4130183" cy="17777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Response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DG Connect Call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submitted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EBSI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calls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(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discussed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tx1"/>
                </a:solidFill>
                <a:latin typeface="+mj-lt"/>
              </a:rPr>
              <a:t>Countries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onboarding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6AD707-B135-4416-8DC9-20364AD7B222}"/>
              </a:ext>
            </a:extLst>
          </p:cNvPr>
          <p:cNvSpPr/>
          <p:nvPr/>
        </p:nvSpPr>
        <p:spPr>
          <a:xfrm>
            <a:off x="400669" y="3600450"/>
            <a:ext cx="8366249" cy="273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Issues, Risks, Decision needs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E7AE7C-1450-4EFA-80A3-8E78514EF631}"/>
              </a:ext>
            </a:extLst>
          </p:cNvPr>
          <p:cNvSpPr/>
          <p:nvPr/>
        </p:nvSpPr>
        <p:spPr>
          <a:xfrm>
            <a:off x="400669" y="3874294"/>
            <a:ext cx="8366249" cy="1204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Issues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set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up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a European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common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roadmap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identifying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right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countries‘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representatives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brought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on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board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and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right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use-cases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start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concrete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collaborations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identifying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which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solutions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come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from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GAIA-X and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what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should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developed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outside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it. </a:t>
            </a:r>
          </a:p>
          <a:p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Risks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loss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convergence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among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actions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loss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time/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efficiency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br>
              <a:rPr lang="de-DE" sz="1200" dirty="0">
                <a:solidFill>
                  <a:schemeClr val="tx1"/>
                </a:solidFill>
                <a:latin typeface="+mj-lt"/>
              </a:rPr>
            </a:br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Decision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+mj-lt"/>
              </a:rPr>
              <a:t>needs</a:t>
            </a:r>
            <a:r>
              <a:rPr lang="de-DE" sz="12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use-cases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priorities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start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pilot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projects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appropriate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levels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governance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built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funding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opportunities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sz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200" dirty="0" err="1">
                <a:solidFill>
                  <a:schemeClr val="tx1"/>
                </a:solidFill>
                <a:latin typeface="+mj-lt"/>
              </a:rPr>
              <a:t>found</a:t>
            </a:r>
            <a:endParaRPr lang="de-DE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5D012F-5C61-471B-B920-026C743B0FD1}"/>
              </a:ext>
            </a:extLst>
          </p:cNvPr>
          <p:cNvSpPr/>
          <p:nvPr/>
        </p:nvSpPr>
        <p:spPr>
          <a:xfrm>
            <a:off x="3569370" y="351554"/>
            <a:ext cx="1163195" cy="2738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dirty="0">
                <a:latin typeface="+mj-lt"/>
              </a:rPr>
              <a:t>CW 43/21</a:t>
            </a:r>
          </a:p>
        </p:txBody>
      </p:sp>
    </p:spTree>
    <p:extLst>
      <p:ext uri="{BB962C8B-B14F-4D97-AF65-F5344CB8AC3E}">
        <p14:creationId xmlns:p14="http://schemas.microsoft.com/office/powerpoint/2010/main" val="290205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0AA6F6F-EDEC-4A79-8604-68CCB1357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70000" lnSpcReduction="20000"/>
          </a:bodyPr>
          <a:lstStyle/>
          <a:p>
            <a:fld id="{46735E09-D06A-4765-B4D1-A70A5B2E5B6E}" type="slidenum">
              <a:rPr lang="de-DE" smtClean="0"/>
              <a:t>5</a:t>
            </a:fld>
            <a:endParaRPr lang="de-DE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777B6A5-BBA1-40A9-B429-D687509DD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95" y="914716"/>
            <a:ext cx="3771900" cy="3314065"/>
          </a:xfrm>
          <a:prstGeom prst="rect">
            <a:avLst/>
          </a:prstGeom>
        </p:spPr>
      </p:pic>
      <p:sp>
        <p:nvSpPr>
          <p:cNvPr id="5" name="Google Shape;187;p24">
            <a:extLst>
              <a:ext uri="{FF2B5EF4-FFF2-40B4-BE49-F238E27FC236}">
                <a16:creationId xmlns:a16="http://schemas.microsoft.com/office/drawing/2014/main" id="{93176F3B-49A9-4EF4-AFDE-442D161071E9}"/>
              </a:ext>
            </a:extLst>
          </p:cNvPr>
          <p:cNvSpPr/>
          <p:nvPr/>
        </p:nvSpPr>
        <p:spPr>
          <a:xfrm rot="-900089">
            <a:off x="4706819" y="862462"/>
            <a:ext cx="3708742" cy="3779962"/>
          </a:xfrm>
          <a:prstGeom prst="ellipse">
            <a:avLst/>
          </a:prstGeom>
          <a:solidFill>
            <a:srgbClr val="DEDFFF">
              <a:alpha val="46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" name="Google Shape;202;p24">
            <a:extLst>
              <a:ext uri="{FF2B5EF4-FFF2-40B4-BE49-F238E27FC236}">
                <a16:creationId xmlns:a16="http://schemas.microsoft.com/office/drawing/2014/main" id="{5561C25C-255F-4FA7-A7DE-E19B4E98CA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00623" y="1611328"/>
            <a:ext cx="2185313" cy="228222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3;p24">
            <a:extLst>
              <a:ext uri="{FF2B5EF4-FFF2-40B4-BE49-F238E27FC236}">
                <a16:creationId xmlns:a16="http://schemas.microsoft.com/office/drawing/2014/main" id="{1BB96884-9B0C-411D-B608-FD35C95D8BFB}"/>
              </a:ext>
            </a:extLst>
          </p:cNvPr>
          <p:cNvSpPr/>
          <p:nvPr/>
        </p:nvSpPr>
        <p:spPr>
          <a:xfrm>
            <a:off x="4781182" y="1321110"/>
            <a:ext cx="969908" cy="524136"/>
          </a:xfrm>
          <a:prstGeom prst="roundRect">
            <a:avLst>
              <a:gd name="adj" fmla="val 16667"/>
            </a:avLst>
          </a:prstGeom>
          <a:solidFill>
            <a:srgbClr val="000091">
              <a:alpha val="58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Open data (Educational administrations)</a:t>
            </a:r>
            <a:endParaRPr sz="7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" name="Google Shape;204;p24">
            <a:extLst>
              <a:ext uri="{FF2B5EF4-FFF2-40B4-BE49-F238E27FC236}">
                <a16:creationId xmlns:a16="http://schemas.microsoft.com/office/drawing/2014/main" id="{6BAE3952-F367-434F-9D5D-007B300D7ED1}"/>
              </a:ext>
            </a:extLst>
          </p:cNvPr>
          <p:cNvSpPr/>
          <p:nvPr/>
        </p:nvSpPr>
        <p:spPr>
          <a:xfrm>
            <a:off x="7715161" y="1919728"/>
            <a:ext cx="1229049" cy="616800"/>
          </a:xfrm>
          <a:prstGeom prst="roundRect">
            <a:avLst>
              <a:gd name="adj" fmla="val 11624"/>
            </a:avLst>
          </a:prstGeom>
          <a:solidFill>
            <a:srgbClr val="000091">
              <a:alpha val="64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School life and organization data</a:t>
            </a:r>
            <a:endParaRPr sz="7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" name="Google Shape;205;p24">
            <a:extLst>
              <a:ext uri="{FF2B5EF4-FFF2-40B4-BE49-F238E27FC236}">
                <a16:creationId xmlns:a16="http://schemas.microsoft.com/office/drawing/2014/main" id="{365E05A6-9113-4F90-9590-29EE86F9F772}"/>
              </a:ext>
            </a:extLst>
          </p:cNvPr>
          <p:cNvSpPr/>
          <p:nvPr/>
        </p:nvSpPr>
        <p:spPr>
          <a:xfrm>
            <a:off x="4459528" y="2192219"/>
            <a:ext cx="1081440" cy="524136"/>
          </a:xfrm>
          <a:prstGeom prst="roundRect">
            <a:avLst>
              <a:gd name="adj" fmla="val 16667"/>
            </a:avLst>
          </a:prstGeom>
          <a:solidFill>
            <a:srgbClr val="000091">
              <a:alpha val="79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r>
              <a:rPr lang="fr-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</a:t>
            </a:r>
            <a:r>
              <a:rPr lang="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ills data (students, citizens)</a:t>
            </a:r>
            <a:endParaRPr sz="7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" name="Google Shape;206;p24">
            <a:extLst>
              <a:ext uri="{FF2B5EF4-FFF2-40B4-BE49-F238E27FC236}">
                <a16:creationId xmlns:a16="http://schemas.microsoft.com/office/drawing/2014/main" id="{F5113AE4-7B2F-4E11-BD10-EAA35E16B2C3}"/>
              </a:ext>
            </a:extLst>
          </p:cNvPr>
          <p:cNvSpPr/>
          <p:nvPr/>
        </p:nvSpPr>
        <p:spPr>
          <a:xfrm>
            <a:off x="7559910" y="2854169"/>
            <a:ext cx="1191006" cy="421258"/>
          </a:xfrm>
          <a:prstGeom prst="roundRect">
            <a:avLst>
              <a:gd name="adj" fmla="val 16667"/>
            </a:avLst>
          </a:prstGeom>
          <a:solidFill>
            <a:srgbClr val="000091">
              <a:alpha val="87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Learning and usage traces</a:t>
            </a:r>
            <a:endParaRPr sz="700" b="1" dirty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" name="Google Shape;207;p24">
            <a:extLst>
              <a:ext uri="{FF2B5EF4-FFF2-40B4-BE49-F238E27FC236}">
                <a16:creationId xmlns:a16="http://schemas.microsoft.com/office/drawing/2014/main" id="{F4E70347-E685-4FE9-B82B-AB7EA1B727AF}"/>
              </a:ext>
            </a:extLst>
          </p:cNvPr>
          <p:cNvSpPr/>
          <p:nvPr/>
        </p:nvSpPr>
        <p:spPr>
          <a:xfrm>
            <a:off x="4718734" y="3587465"/>
            <a:ext cx="964883" cy="458085"/>
          </a:xfrm>
          <a:prstGeom prst="roundRect">
            <a:avLst>
              <a:gd name="adj" fmla="val 16667"/>
            </a:avLst>
          </a:prstGeom>
          <a:solidFill>
            <a:srgbClr val="0000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1" dirty="0" err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Telemetry</a:t>
            </a:r>
            <a:r>
              <a:rPr lang="fr-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data  (LMS and </a:t>
            </a:r>
            <a:r>
              <a:rPr lang="fr-FR" sz="700" b="1" dirty="0" err="1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other</a:t>
            </a:r>
            <a:r>
              <a:rPr lang="fr-FR" sz="700" b="1" dirty="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platforms)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6FC1926-21F6-4BCD-841F-96EA495739AE}"/>
              </a:ext>
            </a:extLst>
          </p:cNvPr>
          <p:cNvSpPr txBox="1"/>
          <p:nvPr/>
        </p:nvSpPr>
        <p:spPr>
          <a:xfrm>
            <a:off x="239488" y="4228781"/>
            <a:ext cx="4041319" cy="414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Aro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 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Neuvonen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Inclusive EdTech ecosystem for the 21</a:t>
            </a:r>
            <a:r>
              <a:rPr lang="en-US" sz="1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st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 Century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77F9518-3603-4C6B-8179-3AA1BCD02640}"/>
              </a:ext>
            </a:extLst>
          </p:cNvPr>
          <p:cNvSpPr txBox="1"/>
          <p:nvPr/>
        </p:nvSpPr>
        <p:spPr>
          <a:xfrm>
            <a:off x="7825313" y="268162"/>
            <a:ext cx="1008743" cy="571884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9" name="Titre 5">
            <a:extLst>
              <a:ext uri="{FF2B5EF4-FFF2-40B4-BE49-F238E27FC236}">
                <a16:creationId xmlns:a16="http://schemas.microsoft.com/office/drawing/2014/main" id="{8CC084D8-2B06-4B46-AF4F-F7E8C5AB5AC6}"/>
              </a:ext>
            </a:extLst>
          </p:cNvPr>
          <p:cNvSpPr txBox="1">
            <a:spLocks/>
          </p:cNvSpPr>
          <p:nvPr/>
        </p:nvSpPr>
        <p:spPr>
          <a:xfrm>
            <a:off x="5751090" y="993198"/>
            <a:ext cx="3751395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FR" sz="12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An </a:t>
            </a:r>
            <a:r>
              <a:rPr lang="fr-FR" sz="12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ecosystem</a:t>
            </a:r>
            <a:r>
              <a:rPr lang="fr-FR" sz="12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of DATA</a:t>
            </a:r>
          </a:p>
        </p:txBody>
      </p:sp>
    </p:spTree>
    <p:extLst>
      <p:ext uri="{BB962C8B-B14F-4D97-AF65-F5344CB8AC3E}">
        <p14:creationId xmlns:p14="http://schemas.microsoft.com/office/powerpoint/2010/main" val="82878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6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689429" y="1765096"/>
            <a:ext cx="7606733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2. Vertical </a:t>
            </a:r>
            <a:r>
              <a:rPr lang="fr-FR" sz="1800" b="1" dirty="0" err="1">
                <a:solidFill>
                  <a:schemeClr val="tx1"/>
                </a:solidFill>
              </a:rPr>
              <a:t>identity</a:t>
            </a:r>
            <a:r>
              <a:rPr lang="fr-FR" sz="1800" b="1" dirty="0">
                <a:solidFill>
                  <a:schemeClr val="tx1"/>
                </a:solidFill>
              </a:rPr>
              <a:t> / how to </a:t>
            </a:r>
            <a:r>
              <a:rPr lang="fr-FR" sz="1800" b="1" dirty="0" err="1">
                <a:solidFill>
                  <a:schemeClr val="tx1"/>
                </a:solidFill>
              </a:rPr>
              <a:t>share</a:t>
            </a:r>
            <a:r>
              <a:rPr lang="fr-FR" sz="1800" b="1" dirty="0">
                <a:solidFill>
                  <a:schemeClr val="tx1"/>
                </a:solidFill>
              </a:rPr>
              <a:t> vertical </a:t>
            </a:r>
            <a:r>
              <a:rPr lang="fr-FR" sz="1800" b="1" dirty="0" err="1">
                <a:solidFill>
                  <a:schemeClr val="tx1"/>
                </a:solidFill>
              </a:rPr>
              <a:t>work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b="1" dirty="0">
                <a:solidFill>
                  <a:schemeClr val="tx1"/>
                </a:solidFill>
              </a:rPr>
              <a:t> 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dirty="0">
                <a:solidFill>
                  <a:schemeClr val="tx1"/>
                </a:solidFill>
                <a:hlinkClick r:id="rId2"/>
              </a:rPr>
              <a:t>Preliminary </a:t>
            </a:r>
            <a:r>
              <a:rPr lang="fr-FR" sz="1800" dirty="0" err="1">
                <a:solidFill>
                  <a:schemeClr val="tx1"/>
                </a:solidFill>
                <a:hlinkClick r:id="rId2"/>
              </a:rPr>
              <a:t>paper</a:t>
            </a:r>
            <a:r>
              <a:rPr lang="fr-FR" sz="1800" dirty="0">
                <a:solidFill>
                  <a:schemeClr val="tx1"/>
                </a:solidFill>
                <a:hlinkClick r:id="rId2"/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to </a:t>
            </a:r>
            <a:r>
              <a:rPr lang="fr-FR" sz="1800" dirty="0" err="1">
                <a:solidFill>
                  <a:schemeClr val="tx1"/>
                </a:solidFill>
              </a:rPr>
              <a:t>be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updated</a:t>
            </a:r>
            <a:r>
              <a:rPr lang="fr-FR" sz="1800" dirty="0">
                <a:solidFill>
                  <a:schemeClr val="tx1"/>
                </a:solidFill>
              </a:rPr>
              <a:t> (EU dimension)</a:t>
            </a:r>
          </a:p>
          <a:p>
            <a:pPr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dirty="0" err="1">
                <a:solidFill>
                  <a:schemeClr val="tx1"/>
                </a:solidFill>
              </a:rPr>
              <a:t>Existing</a:t>
            </a:r>
            <a:r>
              <a:rPr lang="fr-FR" sz="1800" dirty="0">
                <a:solidFill>
                  <a:schemeClr val="tx1"/>
                </a:solidFill>
              </a:rPr>
              <a:t> solutions ? To </a:t>
            </a:r>
            <a:r>
              <a:rPr lang="fr-FR" sz="1800" dirty="0" err="1">
                <a:solidFill>
                  <a:schemeClr val="tx1"/>
                </a:solidFill>
              </a:rPr>
              <a:t>be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discussed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br>
              <a:rPr lang="fr-FR" sz="1800" dirty="0">
                <a:solidFill>
                  <a:schemeClr val="tx1"/>
                </a:solidFill>
              </a:rPr>
            </a:br>
            <a:r>
              <a:rPr lang="fr-FR" sz="1800" dirty="0">
                <a:solidFill>
                  <a:schemeClr val="tx1"/>
                </a:solidFill>
              </a:rPr>
              <a:t>Ex. FR : </a:t>
            </a:r>
            <a:r>
              <a:rPr lang="fr-FR" sz="1800" dirty="0">
                <a:solidFill>
                  <a:schemeClr val="tx1"/>
                </a:solidFill>
                <a:hlinkClick r:id="rId3"/>
              </a:rPr>
              <a:t>https://prometheus-x.org/?locale=en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br>
              <a:rPr lang="fr-FR" sz="1800" dirty="0">
                <a:solidFill>
                  <a:schemeClr val="tx1"/>
                </a:solidFill>
                <a:highlight>
                  <a:schemeClr val="accent2"/>
                </a:highlight>
              </a:rPr>
            </a:br>
            <a:endParaRPr lang="fr-FR" sz="1800" dirty="0">
              <a:solidFill>
                <a:schemeClr val="tx1"/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12588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7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689429" y="1765096"/>
            <a:ext cx="7606733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3. DG </a:t>
            </a:r>
            <a:r>
              <a:rPr lang="fr-FR" sz="1800" b="1" dirty="0" err="1">
                <a:solidFill>
                  <a:schemeClr val="tx1"/>
                </a:solidFill>
              </a:rPr>
              <a:t>Connect</a:t>
            </a:r>
            <a:r>
              <a:rPr lang="fr-FR" sz="1800" b="1" dirty="0">
                <a:solidFill>
                  <a:schemeClr val="tx1"/>
                </a:solidFill>
              </a:rPr>
              <a:t> Call update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b="1" dirty="0">
                <a:solidFill>
                  <a:schemeClr val="tx1"/>
                </a:solidFill>
              </a:rPr>
              <a:t> 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dirty="0" err="1">
                <a:solidFill>
                  <a:schemeClr val="tx1"/>
                </a:solidFill>
              </a:rPr>
              <a:t>advisory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board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dirty="0" err="1">
                <a:solidFill>
                  <a:schemeClr val="tx1"/>
                </a:solidFill>
              </a:rPr>
              <a:t>associated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partners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r>
              <a:rPr lang="fr-FR" sz="1800" dirty="0" err="1">
                <a:solidFill>
                  <a:schemeClr val="tx1"/>
                </a:solidFill>
              </a:rPr>
              <a:t>procurement</a:t>
            </a:r>
            <a:r>
              <a:rPr lang="fr-FR" sz="1800" dirty="0">
                <a:solidFill>
                  <a:schemeClr val="tx1"/>
                </a:solidFill>
              </a:rPr>
              <a:t> process</a:t>
            </a:r>
          </a:p>
          <a:p>
            <a:pPr marL="285750" indent="-285750">
              <a:buClr>
                <a:schemeClr val="dk1"/>
              </a:buClr>
              <a:buSzPts val="1100"/>
              <a:buFontTx/>
              <a:buChar char="-"/>
            </a:pPr>
            <a:endParaRPr lang="fr-FR" sz="1800" dirty="0">
              <a:solidFill>
                <a:schemeClr val="tx1"/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i="1" dirty="0">
                <a:solidFill>
                  <a:schemeClr val="tx1"/>
                </a:solidFill>
              </a:rPr>
              <a:t>(Matthias de Bièvres)</a:t>
            </a:r>
            <a:br>
              <a:rPr lang="fr-FR" sz="1800" dirty="0">
                <a:solidFill>
                  <a:schemeClr val="tx1"/>
                </a:solidFill>
              </a:rPr>
            </a:br>
            <a:br>
              <a:rPr lang="fr-FR" sz="1800" dirty="0">
                <a:solidFill>
                  <a:schemeClr val="tx1"/>
                </a:solidFill>
                <a:highlight>
                  <a:schemeClr val="accent2"/>
                </a:highlight>
              </a:rPr>
            </a:br>
            <a:endParaRPr lang="fr-FR" sz="1800" dirty="0">
              <a:solidFill>
                <a:schemeClr val="tx1"/>
              </a:solidFill>
              <a:highlight>
                <a:schemeClr val="accent2"/>
              </a:highlight>
            </a:endParaRPr>
          </a:p>
          <a:p>
            <a:pPr>
              <a:buClr>
                <a:schemeClr val="dk1"/>
              </a:buClr>
              <a:buSzPts val="1100"/>
            </a:pP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3636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8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536671" y="1628442"/>
            <a:ext cx="7839319" cy="2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b="1" dirty="0">
                <a:solidFill>
                  <a:schemeClr val="tx1"/>
                </a:solidFill>
              </a:rPr>
              <a:t>4. </a:t>
            </a:r>
            <a:r>
              <a:rPr lang="fr-FR" sz="1800" b="1" dirty="0" err="1">
                <a:solidFill>
                  <a:schemeClr val="tx1"/>
                </a:solidFill>
              </a:rPr>
              <a:t>Presentation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>
                <a:solidFill>
                  <a:schemeClr val="tx1"/>
                </a:solidFill>
              </a:rPr>
              <a:t>from</a:t>
            </a:r>
            <a:r>
              <a:rPr lang="fr-FR" sz="1800" b="1" dirty="0">
                <a:solidFill>
                  <a:schemeClr val="tx1"/>
                </a:solidFill>
              </a:rPr>
              <a:t> Portugal - </a:t>
            </a:r>
            <a:r>
              <a:rPr lang="fr-FR" sz="1800" b="1" dirty="0" err="1">
                <a:solidFill>
                  <a:schemeClr val="tx1"/>
                </a:solidFill>
              </a:rPr>
              <a:t>InCode</a:t>
            </a:r>
            <a:r>
              <a:rPr lang="fr-FR" sz="1800" b="1" dirty="0">
                <a:solidFill>
                  <a:schemeClr val="tx1"/>
                </a:solidFill>
              </a:rPr>
              <a:t> 2030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dirty="0">
                <a:solidFill>
                  <a:schemeClr val="tx1"/>
                </a:solidFill>
                <a:hlinkClick r:id="rId2"/>
              </a:rPr>
              <a:t>https://www.incode2030.gov.pt/en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br>
              <a:rPr lang="fr-FR" sz="1800" b="1" dirty="0">
                <a:solidFill>
                  <a:schemeClr val="tx1"/>
                </a:solidFill>
              </a:rPr>
            </a:br>
            <a:endParaRPr lang="fr-FR" sz="1800" b="1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r>
              <a:rPr lang="fr-FR" sz="1800" i="1" dirty="0">
                <a:solidFill>
                  <a:schemeClr val="tx1"/>
                </a:solidFill>
              </a:rPr>
              <a:t>(José Pedro Antunes)</a:t>
            </a:r>
            <a:br>
              <a:rPr lang="fr-FR" sz="1800" dirty="0">
                <a:solidFill>
                  <a:schemeClr val="tx1"/>
                </a:solidFill>
              </a:rPr>
            </a:b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75712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B41D0E0-5958-48AA-B213-A4F7C24684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9</a:t>
            </a:fld>
            <a:endParaRPr lang="fr-FR"/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C823B604-9175-400C-890E-DE6552256044}"/>
              </a:ext>
            </a:extLst>
          </p:cNvPr>
          <p:cNvSpPr txBox="1">
            <a:spLocks/>
          </p:cNvSpPr>
          <p:nvPr/>
        </p:nvSpPr>
        <p:spPr>
          <a:xfrm>
            <a:off x="311700" y="452168"/>
            <a:ext cx="8520600" cy="572700"/>
          </a:xfrm>
          <a:prstGeom prst="rect">
            <a:avLst/>
          </a:prstGeom>
        </p:spPr>
        <p:txBody>
          <a:bodyPr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FR" sz="25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5 / Brainstorming</a:t>
            </a:r>
          </a:p>
          <a:p>
            <a:endParaRPr lang="fr-FR" sz="25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Google Shape;677;p53">
            <a:extLst>
              <a:ext uri="{FF2B5EF4-FFF2-40B4-BE49-F238E27FC236}">
                <a16:creationId xmlns:a16="http://schemas.microsoft.com/office/drawing/2014/main" id="{944F54AB-6812-4A8C-95B8-039113B1B5E3}"/>
              </a:ext>
            </a:extLst>
          </p:cNvPr>
          <p:cNvSpPr txBox="1">
            <a:spLocks/>
          </p:cNvSpPr>
          <p:nvPr/>
        </p:nvSpPr>
        <p:spPr>
          <a:xfrm>
            <a:off x="311700" y="2905570"/>
            <a:ext cx="7839319" cy="140429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Commun </a:t>
            </a:r>
            <a:r>
              <a:rPr lang="fr-FR" sz="1800" dirty="0" err="1">
                <a:solidFill>
                  <a:schemeClr val="tx1"/>
                </a:solidFill>
              </a:rPr>
              <a:t>project</a:t>
            </a:r>
            <a:r>
              <a:rPr lang="fr-FR" sz="1800" dirty="0">
                <a:solidFill>
                  <a:schemeClr val="tx1"/>
                </a:solidFill>
              </a:rPr>
              <a:t> on digital </a:t>
            </a:r>
            <a:r>
              <a:rPr lang="fr-FR" sz="1800" dirty="0" err="1">
                <a:solidFill>
                  <a:schemeClr val="tx1"/>
                </a:solidFill>
              </a:rPr>
              <a:t>skills</a:t>
            </a:r>
            <a:r>
              <a:rPr lang="fr-FR" sz="1800" dirty="0">
                <a:solidFill>
                  <a:schemeClr val="tx1"/>
                </a:solidFill>
              </a:rPr>
              <a:t> ? Digital Education Action Plan / Action 9 </a:t>
            </a:r>
            <a:r>
              <a:rPr lang="fr-FR" sz="1800" dirty="0" err="1">
                <a:solidFill>
                  <a:schemeClr val="tx1"/>
                </a:solidFill>
              </a:rPr>
              <a:t>Develop</a:t>
            </a:r>
            <a:r>
              <a:rPr lang="fr-FR" sz="1800" dirty="0">
                <a:solidFill>
                  <a:schemeClr val="tx1"/>
                </a:solidFill>
              </a:rPr>
              <a:t> a </a:t>
            </a:r>
            <a:r>
              <a:rPr lang="fr-FR" sz="1800" dirty="0" err="1">
                <a:solidFill>
                  <a:schemeClr val="tx1"/>
                </a:solidFill>
              </a:rPr>
              <a:t>European</a:t>
            </a:r>
            <a:r>
              <a:rPr lang="fr-FR" sz="1800" dirty="0">
                <a:solidFill>
                  <a:schemeClr val="tx1"/>
                </a:solidFill>
              </a:rPr>
              <a:t> Digital </a:t>
            </a:r>
            <a:r>
              <a:rPr lang="fr-FR" sz="1800" dirty="0" err="1">
                <a:solidFill>
                  <a:schemeClr val="tx1"/>
                </a:solidFill>
              </a:rPr>
              <a:t>Skills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Certificate</a:t>
            </a:r>
            <a:r>
              <a:rPr lang="fr-FR" sz="1800" dirty="0">
                <a:solidFill>
                  <a:schemeClr val="tx1"/>
                </a:solidFill>
              </a:rPr>
              <a:t> (EDSC) / </a:t>
            </a:r>
            <a:r>
              <a:rPr lang="fr-FR" sz="1800" dirty="0">
                <a:solidFill>
                  <a:schemeClr val="tx1"/>
                </a:solidFill>
                <a:hlinkClick r:id="rId2"/>
              </a:rPr>
              <a:t>on-</a:t>
            </a:r>
            <a:r>
              <a:rPr lang="fr-FR" sz="1800" dirty="0" err="1">
                <a:solidFill>
                  <a:schemeClr val="tx1"/>
                </a:solidFill>
                <a:hlinkClick r:id="rId2"/>
              </a:rPr>
              <a:t>going</a:t>
            </a:r>
            <a:r>
              <a:rPr lang="fr-FR" sz="1800" dirty="0">
                <a:solidFill>
                  <a:schemeClr val="tx1"/>
                </a:solidFill>
                <a:hlinkClick r:id="rId2"/>
              </a:rPr>
              <a:t> call for the </a:t>
            </a:r>
            <a:r>
              <a:rPr lang="en-US" sz="1800" dirty="0">
                <a:solidFill>
                  <a:schemeClr val="tx1"/>
                </a:solidFill>
                <a:hlinkClick r:id="rId2"/>
              </a:rPr>
              <a:t>a Feasibility Study</a:t>
            </a:r>
            <a:endParaRPr lang="fr-FR" sz="1800" dirty="0">
              <a:solidFill>
                <a:schemeClr val="tx1"/>
              </a:solidFill>
            </a:endParaRPr>
          </a:p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hlinkClick r:id="rId3"/>
              </a:rPr>
              <a:t>Erasmus+ Key Action 1 </a:t>
            </a:r>
            <a:r>
              <a:rPr lang="fr-FR" sz="1800" dirty="0">
                <a:solidFill>
                  <a:schemeClr val="tx1"/>
                </a:solidFill>
              </a:rPr>
              <a:t>=&gt; application for </a:t>
            </a:r>
            <a:r>
              <a:rPr lang="fr-FR" sz="1800" dirty="0" err="1">
                <a:solidFill>
                  <a:schemeClr val="tx1"/>
                </a:solidFill>
              </a:rPr>
              <a:t>students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to choose a university for exchange programs ?</a:t>
            </a:r>
          </a:p>
          <a:p>
            <a:pPr lvl="2"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</a:endParaRPr>
          </a:p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M</a:t>
            </a:r>
            <a:r>
              <a:rPr lang="en-US" sz="1800" dirty="0" err="1">
                <a:solidFill>
                  <a:schemeClr val="tx1"/>
                </a:solidFill>
              </a:rPr>
              <a:t>apping</a:t>
            </a:r>
            <a:r>
              <a:rPr lang="en-US" sz="1800" dirty="0">
                <a:solidFill>
                  <a:schemeClr val="tx1"/>
                </a:solidFill>
              </a:rPr>
              <a:t> national specifications in terms of data protection, and possible additional requirements for data circulation in the field of education &amp; skills</a:t>
            </a:r>
          </a:p>
          <a:p>
            <a:pPr lvl="2"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</a:endParaRPr>
          </a:p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800" dirty="0">
                <a:latin typeface="+mn-lt"/>
              </a:rPr>
              <a:t>EBSI Calls ? (</a:t>
            </a:r>
            <a:r>
              <a:rPr lang="en-US" sz="1800" dirty="0">
                <a:latin typeface="+mn-lt"/>
              </a:rPr>
              <a:t>Accelerating best use of technologies - DIGITAL-2022-DEPLOY-02)</a:t>
            </a:r>
          </a:p>
          <a:p>
            <a:pPr lvl="2">
              <a:buClr>
                <a:schemeClr val="dk1"/>
              </a:buClr>
              <a:buSzPts val="1100"/>
            </a:pPr>
            <a:endParaRPr lang="fr-FR" sz="1800" dirty="0">
              <a:solidFill>
                <a:schemeClr val="tx1"/>
              </a:solidFill>
            </a:endParaRPr>
          </a:p>
          <a:p>
            <a:pPr marL="285750" lvl="2" indent="-2857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100"/>
            </a:pPr>
            <a:endParaRPr lang="fr-FR" sz="1600" b="1" dirty="0">
              <a:solidFill>
                <a:schemeClr val="tx1"/>
              </a:solidFill>
            </a:endParaRPr>
          </a:p>
          <a:p>
            <a:pPr lvl="2">
              <a:buClr>
                <a:schemeClr val="dk1"/>
              </a:buClr>
              <a:buSzPts val="1100"/>
            </a:pPr>
            <a:br>
              <a:rPr lang="fr-FR" sz="1600" dirty="0"/>
            </a:b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01753817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BE000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60A8D5CE42CD40B01A47D22CF1238D" ma:contentTypeVersion="6" ma:contentTypeDescription="Crée un document." ma:contentTypeScope="" ma:versionID="e30868fc29e7e2ac3771757bc7d358fd">
  <xsd:schema xmlns:xsd="http://www.w3.org/2001/XMLSchema" xmlns:xs="http://www.w3.org/2001/XMLSchema" xmlns:p="http://schemas.microsoft.com/office/2006/metadata/properties" xmlns:ns2="f3636c0f-8e09-433a-8046-f97f61911496" xmlns:ns3="8c4c2282-1798-45ea-80ae-5f843393f56d" targetNamespace="http://schemas.microsoft.com/office/2006/metadata/properties" ma:root="true" ma:fieldsID="e52c65c9e07118025b341d44b748ae0d" ns2:_="" ns3:_="">
    <xsd:import namespace="f3636c0f-8e09-433a-8046-f97f61911496"/>
    <xsd:import namespace="8c4c2282-1798-45ea-80ae-5f843393f5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636c0f-8e09-433a-8046-f97f619114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c2282-1798-45ea-80ae-5f843393f5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769A57-AA3F-4BED-839D-D5EB6F5E821B}">
  <ds:schemaRefs>
    <ds:schemaRef ds:uri="8c4c2282-1798-45ea-80ae-5f843393f56d"/>
    <ds:schemaRef ds:uri="f3636c0f-8e09-433a-8046-f97f6191149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0BDBF1-EAAD-4945-B464-B59181BE17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C4FD2C-8B87-4E94-94E9-143E49B1340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515</Words>
  <Application>Microsoft Office PowerPoint</Application>
  <PresentationFormat>Affichage à l'écran (16:9)</PresentationFormat>
  <Paragraphs>83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 Neue</vt:lpstr>
      <vt:lpstr>Source Sans Pro</vt:lpstr>
      <vt:lpstr>Simple Light</vt:lpstr>
      <vt:lpstr>Présentation PowerPoint</vt:lpstr>
      <vt:lpstr>Présentation PowerPoint</vt:lpstr>
      <vt:lpstr>Présentation PowerPoint</vt:lpstr>
      <vt:lpstr>Summary - Status Vertical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DASES</dc:title>
  <dc:creator>Minichiello, Federica</dc:creator>
  <cp:lastModifiedBy>Minichiello, Federica</cp:lastModifiedBy>
  <cp:revision>14</cp:revision>
  <dcterms:modified xsi:type="dcterms:W3CDTF">2022-03-21T16:11:35Z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0x0101008560A8D5CE42CD40B01A47D22CF1238D</vt:lpwstr>
  </property>
</Properties>
</file>